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9"/>
  </p:notesMasterIdLst>
  <p:sldIdLst>
    <p:sldId id="287" r:id="rId2"/>
    <p:sldId id="314" r:id="rId3"/>
    <p:sldId id="315" r:id="rId4"/>
    <p:sldId id="316" r:id="rId5"/>
    <p:sldId id="317" r:id="rId6"/>
    <p:sldId id="318" r:id="rId7"/>
    <p:sldId id="319" r:id="rId8"/>
    <p:sldId id="320" r:id="rId9"/>
    <p:sldId id="328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278" r:id="rId18"/>
  </p:sldIdLst>
  <p:sldSz cx="13436600" cy="7562850"/>
  <p:notesSz cx="6888163" cy="10018713"/>
  <p:embeddedFontLst>
    <p:embeddedFont>
      <p:font typeface="Helvetica Neue" panose="020B0604020202020204" charset="0"/>
      <p:regular r:id="rId20"/>
      <p:bold r:id="rId21"/>
      <p:italic r:id="rId22"/>
      <p:boldItalic r:id="rId23"/>
    </p:embeddedFont>
    <p:embeddedFont>
      <p:font typeface="TT Norms Bold" panose="020B0604020202020204" charset="-52"/>
      <p:bold r:id="rId24"/>
    </p:embeddedFont>
    <p:embeddedFont>
      <p:font typeface="TT Norms ExtraBold" panose="020B0604020202020204" charset="-52"/>
      <p:bold r:id="rId25"/>
    </p:embeddedFont>
    <p:embeddedFont>
      <p:font typeface="TT Norms Medium" panose="020B0604020202020204" charset="-52"/>
      <p:regular r:id="rId26"/>
    </p:embeddedFont>
    <p:embeddedFont>
      <p:font typeface="TT Norms Regular" panose="020B0604020202020204" charset="-52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99">
          <p15:clr>
            <a:srgbClr val="9AA0A6"/>
          </p15:clr>
        </p15:guide>
        <p15:guide id="2" pos="4392">
          <p15:clr>
            <a:srgbClr val="9AA0A6"/>
          </p15:clr>
        </p15:guide>
        <p15:guide id="3" pos="792">
          <p15:clr>
            <a:srgbClr val="9AA0A6"/>
          </p15:clr>
        </p15:guide>
        <p15:guide id="4" pos="3984">
          <p15:clr>
            <a:srgbClr val="9AA0A6"/>
          </p15:clr>
        </p15:guide>
        <p15:guide id="5" pos="7738">
          <p15:clr>
            <a:srgbClr val="9AA0A6"/>
          </p15:clr>
        </p15:guide>
        <p15:guide id="6" orient="horz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6259"/>
    <a:srgbClr val="E5DFCC"/>
    <a:srgbClr val="3D2B2E"/>
    <a:srgbClr val="3A66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244BE04-7455-404A-B205-855A1EF772A8}">
  <a:tblStyle styleId="{6244BE04-7455-404A-B205-855A1EF772A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8D2B233-2938-49F9-A03D-EA421CAC9FCD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67" y="336"/>
      </p:cViewPr>
      <p:guideLst>
        <p:guide pos="399"/>
        <p:guide pos="4392"/>
        <p:guide pos="792"/>
        <p:guide pos="3984"/>
        <p:guide pos="7738"/>
        <p:guide orient="horz" pos="2382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50888"/>
            <a:ext cx="6675437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8812" y="4758885"/>
            <a:ext cx="5510528" cy="4508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600" tIns="73600" rIns="73600" bIns="73600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66567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50888"/>
            <a:ext cx="6677025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3" name="Google Shape;433;p14:notes"/>
          <p:cNvSpPr txBox="1">
            <a:spLocks noGrp="1"/>
          </p:cNvSpPr>
          <p:nvPr>
            <p:ph type="body" idx="1"/>
          </p:nvPr>
        </p:nvSpPr>
        <p:spPr>
          <a:xfrm>
            <a:off x="688812" y="4758885"/>
            <a:ext cx="5510540" cy="4508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600" tIns="73600" rIns="73600" bIns="73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857199" y="659384"/>
            <a:ext cx="11728500" cy="8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2800" b="1" i="0">
                <a:solidFill>
                  <a:srgbClr val="1F37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3376040" y="3595497"/>
            <a:ext cx="7363500" cy="17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2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100"/>
              <a:buNone/>
              <a:defRPr/>
            </a:lvl2pPr>
            <a:lvl3pPr marL="1371600" lvl="2" indent="-22860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100"/>
              <a:buNone/>
              <a:defRPr/>
            </a:lvl3pPr>
            <a:lvl4pPr marL="1828800" lvl="3" indent="-22860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100"/>
              <a:buNone/>
              <a:defRPr/>
            </a:lvl4pPr>
            <a:lvl5pPr marL="2286000" lvl="4" indent="-22860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100"/>
              <a:buNone/>
              <a:defRPr/>
            </a:lvl5pPr>
            <a:lvl6pPr marL="2743200" lvl="5" indent="-22860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100"/>
              <a:buNone/>
              <a:defRPr/>
            </a:lvl6pPr>
            <a:lvl7pPr marL="3200400" lvl="6" indent="-22860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100"/>
              <a:buNone/>
              <a:defRPr/>
            </a:lvl7pPr>
            <a:lvl8pPr marL="3657600" lvl="7" indent="-22860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100"/>
              <a:buNone/>
              <a:defRPr/>
            </a:lvl8pPr>
            <a:lvl9pPr marL="4114800" lvl="8" indent="-228600" algn="l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ftr" idx="11"/>
          </p:nvPr>
        </p:nvSpPr>
        <p:spPr>
          <a:xfrm>
            <a:off x="4570603" y="7033450"/>
            <a:ext cx="43017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dt" idx="10"/>
          </p:nvPr>
        </p:nvSpPr>
        <p:spPr>
          <a:xfrm>
            <a:off x="672147" y="7033450"/>
            <a:ext cx="30918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12801600" y="7155150"/>
            <a:ext cx="360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16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E7E7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38100" marR="0" lvl="1" indent="0" algn="l">
              <a:lnSpc>
                <a:spcPct val="116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E7E7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38100" marR="0" lvl="2" indent="0" algn="l">
              <a:lnSpc>
                <a:spcPct val="116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E7E7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38100" marR="0" lvl="3" indent="0" algn="l">
              <a:lnSpc>
                <a:spcPct val="116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E7E7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8100" marR="0" lvl="4" indent="0" algn="l">
              <a:lnSpc>
                <a:spcPct val="116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E7E7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" marR="0" lvl="5" indent="0" algn="l">
              <a:lnSpc>
                <a:spcPct val="116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E7E7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8100" marR="0" lvl="6" indent="0" algn="l">
              <a:lnSpc>
                <a:spcPct val="116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E7E7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8100" marR="0" lvl="7" indent="0" algn="l">
              <a:lnSpc>
                <a:spcPct val="116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E7E7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100" marR="0" lvl="8" indent="0" algn="l">
              <a:lnSpc>
                <a:spcPct val="116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E7E7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5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>
            <a:spLocks noGrp="1"/>
          </p:cNvSpPr>
          <p:nvPr>
            <p:ph type="body" idx="1"/>
          </p:nvPr>
        </p:nvSpPr>
        <p:spPr>
          <a:xfrm>
            <a:off x="458026" y="6220512"/>
            <a:ext cx="8814900" cy="8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75" tIns="134375" rIns="134375" bIns="13437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12449806" y="6856656"/>
            <a:ext cx="8064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75" tIns="134375" rIns="134375" bIns="1343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 hasCustomPrompt="1"/>
          </p:nvPr>
        </p:nvSpPr>
        <p:spPr>
          <a:xfrm>
            <a:off x="458026" y="1626413"/>
            <a:ext cx="12520500" cy="28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75" tIns="134375" rIns="134375" bIns="13437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00"/>
              <a:buNone/>
              <a:defRPr sz="17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00"/>
              <a:buNone/>
              <a:defRPr sz="17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00"/>
              <a:buNone/>
              <a:defRPr sz="17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00"/>
              <a:buNone/>
              <a:defRPr sz="17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00"/>
              <a:buNone/>
              <a:defRPr sz="17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00"/>
              <a:buNone/>
              <a:defRPr sz="17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00"/>
              <a:buNone/>
              <a:defRPr sz="17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00"/>
              <a:buNone/>
              <a:defRPr sz="17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00"/>
              <a:buNone/>
              <a:defRPr sz="17600"/>
            </a:lvl9pPr>
          </a:lstStyle>
          <a:p>
            <a:r>
              <a:t>xx%</a:t>
            </a:r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458026" y="4634938"/>
            <a:ext cx="12520500" cy="19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75" tIns="134375" rIns="134375" bIns="134375" anchor="t" anchorCtr="0">
            <a:normAutofit/>
          </a:bodyPr>
          <a:lstStyle>
            <a:lvl1pPr marL="457200" lvl="0" indent="-3937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1pPr>
            <a:lvl2pPr marL="914400" lvl="1" indent="-3619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/>
            </a:lvl2pPr>
            <a:lvl3pPr marL="1371600" lvl="2" indent="-3619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/>
            </a:lvl3pPr>
            <a:lvl4pPr marL="1828800" lvl="3" indent="-3619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4pPr>
            <a:lvl5pPr marL="2286000" lvl="4" indent="-3619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/>
            </a:lvl5pPr>
            <a:lvl6pPr marL="2743200" lvl="5" indent="-3619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/>
            </a:lvl6pPr>
            <a:lvl7pPr marL="3200400" lvl="6" indent="-3619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7pPr>
            <a:lvl8pPr marL="3657600" lvl="7" indent="-3619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/>
            </a:lvl8pPr>
            <a:lvl9pPr marL="4114800" lvl="8" indent="-3619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12449806" y="6856656"/>
            <a:ext cx="8064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75" tIns="134375" rIns="134375" bIns="1343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Заголовок и объект">
  <p:cSld name="1_Заголовок и объект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 descr="Изображение выглядит как текст&#10;&#10;Автоматически созданное описание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471770" y="141256"/>
            <a:ext cx="823241" cy="956577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/>
          <p:nvPr/>
        </p:nvSpPr>
        <p:spPr>
          <a:xfrm>
            <a:off x="12517782" y="7080557"/>
            <a:ext cx="810900" cy="4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75" tIns="50375" rIns="100775" bIns="503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2BC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0" i="0" u="none" strike="noStrike" cap="none">
                <a:solidFill>
                  <a:srgbClr val="0072B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rgbClr val="0072B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" name="Google Shape;61;p14"/>
          <p:cNvCxnSpPr/>
          <p:nvPr/>
        </p:nvCxnSpPr>
        <p:spPr>
          <a:xfrm>
            <a:off x="0" y="1232464"/>
            <a:ext cx="2047500" cy="0"/>
          </a:xfrm>
          <a:prstGeom prst="straightConnector1">
            <a:avLst/>
          </a:prstGeom>
          <a:noFill/>
          <a:ln w="76200" cap="flat" cmpd="sng">
            <a:solidFill>
              <a:srgbClr val="0072BC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ctrTitle"/>
          </p:nvPr>
        </p:nvSpPr>
        <p:spPr>
          <a:xfrm>
            <a:off x="1679575" y="1237717"/>
            <a:ext cx="10077450" cy="2632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75" tIns="134375" rIns="134375" bIns="13437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6612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ubTitle" idx="1"/>
          </p:nvPr>
        </p:nvSpPr>
        <p:spPr>
          <a:xfrm>
            <a:off x="1679575" y="3972247"/>
            <a:ext cx="10077450" cy="182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75" tIns="134375" rIns="134375" bIns="134375" anchor="t" anchorCtr="0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45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204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84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762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762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762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762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762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762"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12449806" y="6856656"/>
            <a:ext cx="8064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75" tIns="134375" rIns="134375" bIns="1343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458026" y="3162546"/>
            <a:ext cx="12520500" cy="12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75" tIns="134375" rIns="134375" bIns="1343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12449806" y="6856656"/>
            <a:ext cx="8064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75" tIns="134375" rIns="134375" bIns="1343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458026" y="654352"/>
            <a:ext cx="12520500" cy="8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75" tIns="134375" rIns="134375" bIns="13437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458026" y="1694565"/>
            <a:ext cx="12520500" cy="50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75" tIns="134375" rIns="134375" bIns="134375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1pPr>
            <a:lvl2pPr marL="914400" lvl="1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/>
            </a:lvl2pPr>
            <a:lvl3pPr marL="1371600" lvl="2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/>
            </a:lvl3pPr>
            <a:lvl4pPr marL="1828800" lvl="3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4pPr>
            <a:lvl5pPr marL="2286000" lvl="4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/>
            </a:lvl5pPr>
            <a:lvl6pPr marL="2743200" lvl="5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/>
            </a:lvl6pPr>
            <a:lvl7pPr marL="3200400" lvl="6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7pPr>
            <a:lvl8pPr marL="3657600" lvl="7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/>
            </a:lvl8pPr>
            <a:lvl9pPr marL="4114800" lvl="8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12449806" y="6856656"/>
            <a:ext cx="8064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75" tIns="134375" rIns="134375" bIns="1343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458026" y="654352"/>
            <a:ext cx="12520500" cy="8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75" tIns="134375" rIns="134375" bIns="13437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458026" y="1694565"/>
            <a:ext cx="5877600" cy="50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75" tIns="134375" rIns="134375" bIns="134375" anchor="t" anchorCtr="0">
            <a:normAutofit/>
          </a:bodyPr>
          <a:lstStyle>
            <a:lvl1pPr marL="457200" lvl="0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2"/>
          </p:nvPr>
        </p:nvSpPr>
        <p:spPr>
          <a:xfrm>
            <a:off x="7100943" y="1694565"/>
            <a:ext cx="5877600" cy="50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75" tIns="134375" rIns="134375" bIns="134375" anchor="t" anchorCtr="0">
            <a:normAutofit/>
          </a:bodyPr>
          <a:lstStyle>
            <a:lvl1pPr marL="457200" lvl="0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12449806" y="6856656"/>
            <a:ext cx="8064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75" tIns="134375" rIns="134375" bIns="1343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58026" y="654352"/>
            <a:ext cx="12520500" cy="8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75" tIns="134375" rIns="134375" bIns="13437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12449806" y="6856656"/>
            <a:ext cx="8064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75" tIns="134375" rIns="134375" bIns="1343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458026" y="816938"/>
            <a:ext cx="4126200" cy="11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75" tIns="134375" rIns="134375" bIns="13437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1"/>
          </p:nvPr>
        </p:nvSpPr>
        <p:spPr>
          <a:xfrm>
            <a:off x="458026" y="2043227"/>
            <a:ext cx="4126200" cy="46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75" tIns="134375" rIns="134375" bIns="13437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12449806" y="6856656"/>
            <a:ext cx="8064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75" tIns="134375" rIns="134375" bIns="1343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title"/>
          </p:nvPr>
        </p:nvSpPr>
        <p:spPr>
          <a:xfrm>
            <a:off x="720395" y="661887"/>
            <a:ext cx="9357000" cy="60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75" tIns="134375" rIns="134375" bIns="13437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12449806" y="6856656"/>
            <a:ext cx="8064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75" tIns="134375" rIns="134375" bIns="1343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/>
          <p:nvPr/>
        </p:nvSpPr>
        <p:spPr>
          <a:xfrm>
            <a:off x="6718300" y="-184"/>
            <a:ext cx="6718200" cy="7562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34375" tIns="134375" rIns="134375" bIns="1343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1"/>
          <p:cNvSpPr txBox="1">
            <a:spLocks noGrp="1"/>
          </p:cNvSpPr>
          <p:nvPr>
            <p:ph type="title"/>
          </p:nvPr>
        </p:nvSpPr>
        <p:spPr>
          <a:xfrm>
            <a:off x="390138" y="1813224"/>
            <a:ext cx="5944200" cy="21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75" tIns="134375" rIns="134375" bIns="13437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ubTitle" idx="1"/>
          </p:nvPr>
        </p:nvSpPr>
        <p:spPr>
          <a:xfrm>
            <a:off x="390138" y="4121558"/>
            <a:ext cx="59442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75" tIns="134375" rIns="134375" bIns="13437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body" idx="2"/>
          </p:nvPr>
        </p:nvSpPr>
        <p:spPr>
          <a:xfrm>
            <a:off x="7258321" y="1064658"/>
            <a:ext cx="5638200" cy="54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75" tIns="134375" rIns="134375" bIns="134375" anchor="ctr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1pPr>
            <a:lvl2pPr marL="914400" lvl="1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/>
            </a:lvl2pPr>
            <a:lvl3pPr marL="1371600" lvl="2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/>
            </a:lvl3pPr>
            <a:lvl4pPr marL="1828800" lvl="3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4pPr>
            <a:lvl5pPr marL="2286000" lvl="4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/>
            </a:lvl5pPr>
            <a:lvl6pPr marL="2743200" lvl="5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/>
            </a:lvl6pPr>
            <a:lvl7pPr marL="3200400" lvl="6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7pPr>
            <a:lvl8pPr marL="3657600" lvl="7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/>
            </a:lvl8pPr>
            <a:lvl9pPr marL="4114800" lvl="8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sldNum" idx="12"/>
          </p:nvPr>
        </p:nvSpPr>
        <p:spPr>
          <a:xfrm>
            <a:off x="12449806" y="6856656"/>
            <a:ext cx="8064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75" tIns="134375" rIns="134375" bIns="1343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8026" y="654352"/>
            <a:ext cx="12520500" cy="8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75" tIns="134375" rIns="134375" bIns="13437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8026" y="1694565"/>
            <a:ext cx="12520500" cy="50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75" tIns="134375" rIns="134375" bIns="134375" anchor="t" anchorCtr="0">
            <a:normAutofit/>
          </a:bodyPr>
          <a:lstStyle>
            <a:lvl1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●"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○"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■"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●"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○"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■"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●"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○"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■"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2449806" y="6856656"/>
            <a:ext cx="8064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75" tIns="134375" rIns="134375" bIns="13437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5.jpeg"/><Relationship Id="rId7" Type="http://schemas.openxmlformats.org/officeDocument/2006/relationships/image" Target="../media/image26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6.png"/><Relationship Id="rId9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1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3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.mail.ru/compose/?mailto=mailto:kuimova_nataliy@list.ru" TargetMode="External"/><Relationship Id="rId5" Type="http://schemas.openxmlformats.org/officeDocument/2006/relationships/hyperlink" Target="https://kuimovann.wordpress.com/" TargetMode="Externa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FF2D2D-53CC-9B48-BCB2-5C94E0B03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561996" cy="75628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9E000E5-9288-AF45-8433-D4F88D9CE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466" y="658668"/>
            <a:ext cx="2241014" cy="1307258"/>
          </a:xfrm>
          <a:prstGeom prst="rect">
            <a:avLst/>
          </a:prstGeom>
        </p:spPr>
      </p:pic>
      <p:sp>
        <p:nvSpPr>
          <p:cNvPr id="7" name="Google Shape;68;p15"/>
          <p:cNvSpPr txBox="1">
            <a:spLocks/>
          </p:cNvSpPr>
          <p:nvPr/>
        </p:nvSpPr>
        <p:spPr>
          <a:xfrm>
            <a:off x="3860900" y="3006870"/>
            <a:ext cx="6248400" cy="1757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460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sz="661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marR="5080">
              <a:lnSpc>
                <a:spcPct val="90000"/>
              </a:lnSpc>
            </a:pPr>
            <a:r>
              <a:rPr lang="ru-RU" sz="6000" spc="600" dirty="0">
                <a:solidFill>
                  <a:srgbClr val="E5DFCC"/>
                </a:solidFill>
                <a:latin typeface="Steelfish Eb" panose="020B0908020202040504" pitchFamily="34" charset="0"/>
              </a:rPr>
              <a:t>Научное общество учащихся «Эврика»</a:t>
            </a:r>
            <a:endParaRPr lang="ru-RU" sz="6000" spc="600" dirty="0">
              <a:solidFill>
                <a:srgbClr val="E5DFCC"/>
              </a:solidFill>
              <a:latin typeface="Steelfish Eb" panose="020B09080202020405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D24367E-B1F2-5C4A-B111-93ECEC58226D}"/>
              </a:ext>
            </a:extLst>
          </p:cNvPr>
          <p:cNvSpPr/>
          <p:nvPr/>
        </p:nvSpPr>
        <p:spPr>
          <a:xfrm>
            <a:off x="6211606" y="6761066"/>
            <a:ext cx="1738296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 algn="ctr">
              <a:lnSpc>
                <a:spcPct val="90000"/>
              </a:lnSpc>
            </a:pPr>
            <a:r>
              <a:rPr lang="ru-RU" dirty="0">
                <a:solidFill>
                  <a:srgbClr val="E5DFCC"/>
                </a:solidFill>
                <a:latin typeface="TT Norms Regular" panose="02000503030000020003" pitchFamily="2" charset="0"/>
                <a:ea typeface="Helvetica Neue"/>
                <a:cs typeface="Helvetica Neue"/>
                <a:sym typeface="Helvetica Neue"/>
              </a:rPr>
              <a:t>Нижний Новгород</a:t>
            </a:r>
          </a:p>
          <a:p>
            <a:pPr marL="12700" marR="5080" algn="ctr">
              <a:lnSpc>
                <a:spcPct val="90000"/>
              </a:lnSpc>
            </a:pPr>
            <a:r>
              <a:rPr lang="ru-RU" dirty="0">
                <a:solidFill>
                  <a:srgbClr val="E5DFCC"/>
                </a:solidFill>
                <a:latin typeface="TT Norms Regular" panose="02000503030000020003" pitchFamily="2" charset="0"/>
                <a:ea typeface="Helvetica Neue"/>
                <a:cs typeface="Helvetica Neue"/>
                <a:sym typeface="Helvetica Neue"/>
              </a:rPr>
              <a:t>2022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2" b="44453"/>
          <a:stretch/>
        </p:blipFill>
        <p:spPr>
          <a:xfrm>
            <a:off x="-20320" y="0"/>
            <a:ext cx="1534160" cy="756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35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6E06E8-C192-C14A-BB6E-85080AA98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6288"/>
            <a:ext cx="10861040" cy="177022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75614" y="730435"/>
            <a:ext cx="9830968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4800" b="1" dirty="0">
                <a:solidFill>
                  <a:srgbClr val="E5DFCC"/>
                </a:solidFill>
                <a:latin typeface="TT Norms ExtraBold" panose="02000503040000020004" pitchFamily="2" charset="0"/>
              </a:rPr>
              <a:t>Физическая культура </a:t>
            </a:r>
            <a:br>
              <a:rPr lang="ru-RU" sz="4800" b="1" dirty="0">
                <a:solidFill>
                  <a:srgbClr val="E5DFCC"/>
                </a:solidFill>
                <a:latin typeface="TT Norms ExtraBold" panose="02000503040000020004" pitchFamily="2" charset="0"/>
              </a:rPr>
            </a:br>
            <a:r>
              <a:rPr lang="ru-RU" sz="4800" b="1" dirty="0">
                <a:solidFill>
                  <a:srgbClr val="E5DFCC"/>
                </a:solidFill>
                <a:latin typeface="TT Norms ExtraBold" panose="02000503040000020004" pitchFamily="2" charset="0"/>
              </a:rPr>
              <a:t>и спорт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88" y="2712721"/>
            <a:ext cx="4953192" cy="485012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47639" y="2840145"/>
            <a:ext cx="37898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rgbClr val="6E6259"/>
                </a:solidFill>
                <a:latin typeface="TT Norms Medium" panose="02000803030000020003" pitchFamily="2" charset="0"/>
                <a:cs typeface="Calibri" panose="020F0502020204030204" pitchFamily="34" charset="0"/>
              </a:rPr>
              <a:t>Руководитель секции</a:t>
            </a:r>
          </a:p>
        </p:txBody>
      </p:sp>
      <p:pic>
        <p:nvPicPr>
          <p:cNvPr id="9" name="Picture 2" descr="https://sun1-20.userapi.com/c623424/v623424303/72fec/pz-_McbpvX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275" y="679399"/>
            <a:ext cx="148896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www.mininuniver.ru/media/com_wmart/catalog/2016-06-30-15-32-14-4858-burhanova-i-y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629" y="3513600"/>
            <a:ext cx="1560651" cy="156065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247905" y="6131365"/>
            <a:ext cx="3689625" cy="695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ru-RU" dirty="0">
                <a:solidFill>
                  <a:srgbClr val="6E6259"/>
                </a:solidFill>
                <a:latin typeface="TT Norms Medium" panose="02000803030000020003" pitchFamily="2" charset="0"/>
              </a:rPr>
              <a:t>кандидат педагогических наук, доцент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ru-RU" dirty="0">
                <a:solidFill>
                  <a:srgbClr val="6E6259"/>
                </a:solidFill>
                <a:latin typeface="TT Norms Medium" panose="02000803030000020003" pitchFamily="2" charset="0"/>
              </a:rPr>
              <a:t>каф. теоретических основ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ru-RU" dirty="0">
                <a:solidFill>
                  <a:srgbClr val="6E6259"/>
                </a:solidFill>
                <a:latin typeface="TT Norms Medium" panose="02000803030000020003" pitchFamily="2" charset="0"/>
              </a:rPr>
              <a:t>физической культуры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857003" y="5384732"/>
            <a:ext cx="23711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ru-RU" sz="1800" b="1" dirty="0">
                <a:solidFill>
                  <a:srgbClr val="6E6259"/>
                </a:solidFill>
                <a:latin typeface="TT Norms ExtraBold" panose="02000503040000020004" pitchFamily="2" charset="0"/>
              </a:rPr>
              <a:t>   </a:t>
            </a:r>
            <a:r>
              <a:rPr lang="ru-RU" sz="1800" b="1" dirty="0" err="1">
                <a:solidFill>
                  <a:srgbClr val="6E6259"/>
                </a:solidFill>
                <a:latin typeface="TT Norms ExtraBold" panose="02000503040000020004" pitchFamily="2" charset="0"/>
              </a:rPr>
              <a:t>Бурханова</a:t>
            </a:r>
            <a:br>
              <a:rPr lang="ru-RU" sz="1800" b="1" cap="all" dirty="0">
                <a:solidFill>
                  <a:srgbClr val="6E6259"/>
                </a:solidFill>
                <a:latin typeface="TT Norms ExtraBold" panose="02000503040000020004" pitchFamily="2" charset="0"/>
              </a:rPr>
            </a:br>
            <a:r>
              <a:rPr lang="ru-RU" sz="1800" b="1" dirty="0">
                <a:solidFill>
                  <a:srgbClr val="6E6259"/>
                </a:solidFill>
                <a:latin typeface="TT Norms ExtraBold" panose="02000503040000020004" pitchFamily="2" charset="0"/>
              </a:rPr>
              <a:t>Ирина Юрьевна</a:t>
            </a:r>
            <a:endParaRPr lang="ru-RU" sz="1800" dirty="0">
              <a:solidFill>
                <a:srgbClr val="6E6259"/>
              </a:solidFill>
              <a:latin typeface="TT Norms ExtraBold" panose="02000503040000020004" pitchFamily="2" charset="0"/>
            </a:endParaRPr>
          </a:p>
        </p:txBody>
      </p:sp>
      <p:pic>
        <p:nvPicPr>
          <p:cNvPr id="16" name="Рисунок 15" descr="H:\NIKA\НОУ\2020\НОУ фото и ролик\Моментальный снимок 16 (10.02.2020 22-24).pn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9" b="11428"/>
          <a:stretch/>
        </p:blipFill>
        <p:spPr bwMode="auto">
          <a:xfrm>
            <a:off x="5993340" y="3341319"/>
            <a:ext cx="6848900" cy="3137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6906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6E06E8-C192-C14A-BB6E-85080AA98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6288"/>
            <a:ext cx="10861040" cy="177022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75614" y="869331"/>
            <a:ext cx="9830968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4000" b="1" dirty="0">
                <a:solidFill>
                  <a:srgbClr val="E5DFCC"/>
                </a:solidFill>
                <a:latin typeface="TT Norms ExtraBold" panose="02000503040000020004" pitchFamily="2" charset="0"/>
                <a:cs typeface="Times New Roman" pitchFamily="18" charset="0"/>
              </a:rPr>
              <a:t>Искусствоведческое  направление </a:t>
            </a:r>
            <a:r>
              <a:rPr lang="ru-RU" sz="2400" b="1" dirty="0">
                <a:solidFill>
                  <a:srgbClr val="E5DFCC"/>
                </a:solidFill>
                <a:latin typeface="TT Norms ExtraBold" panose="02000503040000020004" pitchFamily="2" charset="0"/>
                <a:cs typeface="Times New Roman" pitchFamily="18" charset="0"/>
              </a:rPr>
              <a:t>(Дизайн образовательного пространства</a:t>
            </a:r>
            <a:r>
              <a:rPr lang="ru-RU" sz="2400" b="1">
                <a:solidFill>
                  <a:srgbClr val="E5DFCC"/>
                </a:solidFill>
                <a:latin typeface="TT Norms ExtraBold" panose="02000503040000020004" pitchFamily="2" charset="0"/>
                <a:cs typeface="Times New Roman" pitchFamily="18" charset="0"/>
              </a:rPr>
              <a:t>, </a:t>
            </a:r>
          </a:p>
          <a:p>
            <a:pPr>
              <a:lnSpc>
                <a:spcPct val="90000"/>
              </a:lnSpc>
            </a:pPr>
            <a:r>
              <a:rPr lang="ru-RU" sz="2400" b="1">
                <a:solidFill>
                  <a:srgbClr val="E5DFCC"/>
                </a:solidFill>
                <a:latin typeface="TT Norms ExtraBold" panose="02000503040000020004" pitchFamily="2" charset="0"/>
                <a:cs typeface="Times New Roman" pitchFamily="18" charset="0"/>
              </a:rPr>
              <a:t>Дидактический дизайн)</a:t>
            </a:r>
            <a:endParaRPr lang="ru-RU" sz="2400" b="1" dirty="0">
              <a:solidFill>
                <a:srgbClr val="E5DFCC"/>
              </a:solidFill>
              <a:latin typeface="TT Norms ExtraBold" panose="02000503040000020004" pitchFamily="2" charset="0"/>
              <a:cs typeface="Times New Roman" pitchFamily="18" charset="0"/>
            </a:endParaRPr>
          </a:p>
        </p:txBody>
      </p:sp>
      <p:pic>
        <p:nvPicPr>
          <p:cNvPr id="7" name="Picture 2" descr="https://sun1-20.userapi.com/c623424/v623424303/72fec/pz-_McbpvX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275" y="679399"/>
            <a:ext cx="148896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88" y="2712721"/>
            <a:ext cx="4953192" cy="485012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47639" y="2840145"/>
            <a:ext cx="37898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rgbClr val="6E6259"/>
                </a:solidFill>
                <a:latin typeface="TT Norms Medium" panose="02000803030000020003" pitchFamily="2" charset="0"/>
                <a:cs typeface="Calibri" panose="020F0502020204030204" pitchFamily="34" charset="0"/>
              </a:rPr>
              <a:t>Руководитель секции</a:t>
            </a:r>
          </a:p>
        </p:txBody>
      </p:sp>
      <p:pic>
        <p:nvPicPr>
          <p:cNvPr id="13" name="Picture 2" descr="https://www.mininuniver.ru/media/com_wmart/catalog/2017-11-02-11-53-50-4695-ZiminaE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547" y="3491911"/>
            <a:ext cx="1582340" cy="158234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360757" y="6005747"/>
            <a:ext cx="34639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6E6259"/>
                </a:solidFill>
                <a:latin typeface="TT Norms Medium" panose="02000803030000020003" pitchFamily="2" charset="0"/>
                <a:cs typeface="Times New Roman" pitchFamily="18" charset="0"/>
              </a:rPr>
              <a:t>кандидат педагогических наук, доцент кафедры декоративно-прикладного искусства и дизайна. </a:t>
            </a:r>
            <a:endParaRPr lang="ru-RU" dirty="0">
              <a:solidFill>
                <a:srgbClr val="6E6259"/>
              </a:solidFill>
              <a:latin typeface="TT Norms Medium" panose="02000803030000020003" pitchFamily="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31536" y="5279642"/>
            <a:ext cx="30925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800" b="1" dirty="0">
                <a:solidFill>
                  <a:srgbClr val="6E6259"/>
                </a:solidFill>
                <a:latin typeface="TT Norms ExtraBold" panose="02000503040000020004" pitchFamily="2" charset="0"/>
                <a:cs typeface="Times New Roman" pitchFamily="18" charset="0"/>
              </a:rPr>
              <a:t>Зимина </a:t>
            </a:r>
            <a:br>
              <a:rPr lang="ru-RU" sz="1800" b="1" dirty="0">
                <a:solidFill>
                  <a:srgbClr val="6E6259"/>
                </a:solidFill>
                <a:latin typeface="TT Norms ExtraBold" panose="02000503040000020004" pitchFamily="2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6E6259"/>
                </a:solidFill>
                <a:latin typeface="TT Norms ExtraBold" panose="02000503040000020004" pitchFamily="2" charset="0"/>
                <a:cs typeface="Times New Roman" pitchFamily="18" charset="0"/>
              </a:rPr>
              <a:t>Евгения Константиновна </a:t>
            </a:r>
            <a:endParaRPr lang="ru-RU" sz="1800" dirty="0">
              <a:latin typeface="TT Norms ExtraBold" panose="02000503040000020004" pitchFamily="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91098" y="2909003"/>
            <a:ext cx="67183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dirty="0">
                <a:solidFill>
                  <a:srgbClr val="6E6259"/>
                </a:solidFill>
                <a:latin typeface="TT Norms Medium" panose="02000803030000020003" pitchFamily="2" charset="0"/>
              </a:rPr>
              <a:t>Вы познакомитесь с научными основами дизайнерского творчества, природой и спецификой дизайнерской деятельности; приобретёте умения и навыки исследовательской деятельности; апробируете свои возможности в предметно-преобразовательной </a:t>
            </a:r>
            <a:br>
              <a:rPr lang="ru-RU" sz="1800" dirty="0">
                <a:solidFill>
                  <a:srgbClr val="6E6259"/>
                </a:solidFill>
                <a:latin typeface="TT Norms Medium" panose="02000803030000020003" pitchFamily="2" charset="0"/>
              </a:rPr>
            </a:br>
            <a:r>
              <a:rPr lang="ru-RU" sz="1800" dirty="0">
                <a:solidFill>
                  <a:srgbClr val="6E6259"/>
                </a:solidFill>
                <a:latin typeface="TT Norms Medium" panose="02000803030000020003" pitchFamily="2" charset="0"/>
              </a:rPr>
              <a:t>и исследовательской деятельности</a:t>
            </a:r>
          </a:p>
        </p:txBody>
      </p:sp>
      <p:pic>
        <p:nvPicPr>
          <p:cNvPr id="17" name="Содержимое 6" descr="C:\Users\User_2\AppData\Local\Microsoft\Windows\Temporary Internet Files\Content.Word\DSC00698.jpg"/>
          <p:cNvPicPr>
            <a:picLocks/>
          </p:cNvPicPr>
          <p:nvPr/>
        </p:nvPicPr>
        <p:blipFill>
          <a:blip r:embed="rId6" cstate="print"/>
          <a:srcRect t="3904" b="7207"/>
          <a:stretch>
            <a:fillRect/>
          </a:stretch>
        </p:blipFill>
        <p:spPr bwMode="auto">
          <a:xfrm>
            <a:off x="5903633" y="5067715"/>
            <a:ext cx="1745583" cy="171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Users\User_2\AppData\Local\Microsoft\Windows\Temporary Internet Files\Content.Word\DSC00621.jpg"/>
          <p:cNvPicPr/>
          <p:nvPr/>
        </p:nvPicPr>
        <p:blipFill>
          <a:blip r:embed="rId7" cstate="print"/>
          <a:srcRect l="9363" r="12391"/>
          <a:stretch>
            <a:fillRect/>
          </a:stretch>
        </p:blipFill>
        <p:spPr bwMode="auto">
          <a:xfrm>
            <a:off x="9593166" y="5076217"/>
            <a:ext cx="2008516" cy="1699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C:\Users\User_2\AppData\Local\Microsoft\Windows\Temporary Internet Files\Content.Word\DSC00320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49216" y="5074251"/>
            <a:ext cx="1943950" cy="1702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C:\Users\User_2\AppData\Local\Microsoft\Windows\Temporary Internet Files\Content.Word\DSC00075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601682" y="5067715"/>
            <a:ext cx="1923378" cy="171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3716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6E06E8-C192-C14A-BB6E-85080AA98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6288"/>
            <a:ext cx="10861040" cy="177022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75614" y="730435"/>
            <a:ext cx="9830968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4800" b="1" dirty="0">
                <a:solidFill>
                  <a:srgbClr val="E5DFCC"/>
                </a:solidFill>
                <a:latin typeface="TT Norms ExtraBold" panose="02000503040000020004" pitchFamily="2" charset="0"/>
              </a:rPr>
              <a:t>Психолого-педагогическое направление</a:t>
            </a:r>
          </a:p>
        </p:txBody>
      </p:sp>
      <p:pic>
        <p:nvPicPr>
          <p:cNvPr id="7" name="Picture 2" descr="https://sun1-20.userapi.com/c623424/v623424303/72fec/pz-_McbpvX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275" y="679399"/>
            <a:ext cx="148896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88" y="2712721"/>
            <a:ext cx="4953192" cy="485012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47639" y="2840145"/>
            <a:ext cx="37898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rgbClr val="6E6259"/>
                </a:solidFill>
                <a:latin typeface="TT Norms Medium" panose="02000803030000020003" pitchFamily="2" charset="0"/>
                <a:cs typeface="Calibri" panose="020F0502020204030204" pitchFamily="34" charset="0"/>
              </a:rPr>
              <a:t>Руководитель секции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247905" y="6131365"/>
            <a:ext cx="36896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>
                <a:solidFill>
                  <a:srgbClr val="6E6259"/>
                </a:solidFill>
                <a:latin typeface="TT Norms Medium" panose="02000803030000020003" pitchFamily="2" charset="0"/>
              </a:rPr>
              <a:t>кандидат психологических наук, доцент кафедры практической психологии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667048" y="5384732"/>
            <a:ext cx="26052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 dirty="0">
                <a:solidFill>
                  <a:srgbClr val="6E6259"/>
                </a:solidFill>
                <a:latin typeface="TT Norms ExtraBold" panose="02000503040000020004" pitchFamily="2" charset="0"/>
              </a:rPr>
              <a:t> </a:t>
            </a:r>
            <a:r>
              <a:rPr lang="ru-RU" sz="1800" dirty="0">
                <a:solidFill>
                  <a:srgbClr val="6E6259"/>
                </a:solidFill>
                <a:latin typeface="TT Norms ExtraBold" panose="02000503040000020004" pitchFamily="2" charset="0"/>
              </a:rPr>
              <a:t>Куимова </a:t>
            </a:r>
            <a:br>
              <a:rPr lang="ru-RU" sz="1800" dirty="0">
                <a:solidFill>
                  <a:srgbClr val="6E6259"/>
                </a:solidFill>
                <a:latin typeface="TT Norms ExtraBold" panose="02000503040000020004" pitchFamily="2" charset="0"/>
              </a:rPr>
            </a:br>
            <a:r>
              <a:rPr lang="ru-RU" sz="1800" dirty="0">
                <a:solidFill>
                  <a:srgbClr val="6E6259"/>
                </a:solidFill>
                <a:latin typeface="TT Norms ExtraBold" panose="02000503040000020004" pitchFamily="2" charset="0"/>
              </a:rPr>
              <a:t>Наталья Николаевна</a:t>
            </a:r>
            <a:r>
              <a:rPr lang="ru-RU" sz="1800" b="1" dirty="0">
                <a:solidFill>
                  <a:srgbClr val="6E6259"/>
                </a:solidFill>
                <a:latin typeface="TT Norms ExtraBold" panose="02000503040000020004" pitchFamily="2" charset="0"/>
              </a:rPr>
              <a:t> 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67" b="8238"/>
          <a:stretch/>
        </p:blipFill>
        <p:spPr bwMode="auto">
          <a:xfrm>
            <a:off x="2278849" y="3466679"/>
            <a:ext cx="1627735" cy="16608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Рисунок 14" descr="C:\Users\94B0~1\AppData\Local\Temp\Rar$DIa0.096\IMG_8317.JPG"/>
          <p:cNvPicPr/>
          <p:nvPr/>
        </p:nvPicPr>
        <p:blipFill rotWithShape="1">
          <a:blip r:embed="rId6" cstate="print"/>
          <a:srcRect l="5227" r="42279"/>
          <a:stretch/>
        </p:blipFill>
        <p:spPr bwMode="auto">
          <a:xfrm>
            <a:off x="6227179" y="3024810"/>
            <a:ext cx="2430684" cy="3549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G:\21 сентября НОУ Эврика\20190413_100601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964" y="3024811"/>
            <a:ext cx="5246543" cy="35498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3291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1517"/>
            <a:ext cx="4340506" cy="185259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2680"/>
            <a:ext cx="4340506" cy="121467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6E06E8-C192-C14A-BB6E-85080AA98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6288"/>
            <a:ext cx="10861040" cy="177022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75614" y="730435"/>
            <a:ext cx="9830968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4800" b="1" dirty="0">
                <a:solidFill>
                  <a:srgbClr val="E5DFCC"/>
                </a:solidFill>
                <a:latin typeface="TT Norms ExtraBold" panose="02000503040000020004" pitchFamily="2" charset="0"/>
              </a:rPr>
              <a:t>Опытно-экспериментальная работа</a:t>
            </a:r>
          </a:p>
        </p:txBody>
      </p:sp>
      <p:pic>
        <p:nvPicPr>
          <p:cNvPr id="7" name="Picture 2" descr="https://sun1-20.userapi.com/c623424/v623424303/72fec/pz-_McbpvX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275" y="679399"/>
            <a:ext cx="148896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75614" y="3159890"/>
            <a:ext cx="346489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6E6259"/>
                </a:solidFill>
                <a:latin typeface="TT Norms ExtraBold" panose="02000503040000020004" pitchFamily="2" charset="0"/>
              </a:rPr>
              <a:t>Выступлению с докладом предшествует серьезная исследовательская работа</a:t>
            </a:r>
            <a:r>
              <a:rPr lang="ru-RU" sz="1800" dirty="0">
                <a:solidFill>
                  <a:srgbClr val="6E6259"/>
                </a:solidFill>
                <a:latin typeface="TT Norms ExtraBold" panose="02000503040000020004" pitchFamily="2" charset="0"/>
              </a:rPr>
              <a:t>. 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875614" y="4821999"/>
            <a:ext cx="329969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6E6259"/>
                </a:solidFill>
                <a:latin typeface="TT Norms ExtraBold" panose="02000503040000020004" pitchFamily="2" charset="0"/>
              </a:rPr>
              <a:t>Исследование готовности детей к обучению</a:t>
            </a:r>
          </a:p>
          <a:p>
            <a:r>
              <a:rPr lang="ru-RU" sz="1800" b="1" dirty="0">
                <a:solidFill>
                  <a:srgbClr val="6E6259"/>
                </a:solidFill>
                <a:latin typeface="TT Norms ExtraBold" panose="02000503040000020004" pitchFamily="2" charset="0"/>
              </a:rPr>
              <a:t>участники НОУ проводят  </a:t>
            </a:r>
            <a:br>
              <a:rPr lang="ru-RU" sz="1800" b="1" dirty="0">
                <a:solidFill>
                  <a:srgbClr val="6E6259"/>
                </a:solidFill>
                <a:latin typeface="TT Norms ExtraBold" panose="02000503040000020004" pitchFamily="2" charset="0"/>
              </a:rPr>
            </a:br>
            <a:r>
              <a:rPr lang="ru-RU" sz="1800" b="1" dirty="0">
                <a:solidFill>
                  <a:srgbClr val="6E6259"/>
                </a:solidFill>
                <a:latin typeface="TT Norms ExtraBold" panose="02000503040000020004" pitchFamily="2" charset="0"/>
              </a:rPr>
              <a:t>в условиях реального педагогического процесса</a:t>
            </a:r>
          </a:p>
        </p:txBody>
      </p:sp>
      <p:pic>
        <p:nvPicPr>
          <p:cNvPr id="10" name="Picture 4" descr="DSC0038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00265" y="3159890"/>
            <a:ext cx="4936335" cy="3324218"/>
          </a:xfrm>
          <a:prstGeom prst="rect">
            <a:avLst/>
          </a:prstGeom>
          <a:noFill/>
        </p:spPr>
      </p:pic>
      <p:pic>
        <p:nvPicPr>
          <p:cNvPr id="11" name="Picture 5" descr="DSC00388"/>
          <p:cNvPicPr>
            <a:picLocks noChangeAspect="1" noChangeArrowheads="1"/>
          </p:cNvPicPr>
          <p:nvPr/>
        </p:nvPicPr>
        <p:blipFill rotWithShape="1">
          <a:blip r:embed="rId6" cstate="print"/>
          <a:srcRect l="21821" r="7811"/>
          <a:stretch/>
        </p:blipFill>
        <p:spPr bwMode="auto">
          <a:xfrm>
            <a:off x="4794370" y="3102680"/>
            <a:ext cx="3468963" cy="33814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6375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3788"/>
            <a:ext cx="13436600" cy="110566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127"/>
            <a:ext cx="10861040" cy="1743748"/>
          </a:xfrm>
          <a:prstGeom prst="rect">
            <a:avLst/>
          </a:prstGeom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831358" y="891571"/>
            <a:ext cx="81158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6E6259"/>
                </a:solidFill>
                <a:latin typeface="TT Norms Medium" panose="02000803030000020003" pitchFamily="2" charset="0"/>
              </a:rPr>
              <a:t>Заседания психологических секций всегда вызывают серьезный интерес  и у школьников, и у учащихся педагогических колледжей. </a:t>
            </a:r>
            <a:br>
              <a:rPr lang="ru-RU" sz="1800" b="1" dirty="0">
                <a:solidFill>
                  <a:srgbClr val="6E6259"/>
                </a:solidFill>
                <a:latin typeface="TT Norms Medium" panose="02000803030000020003" pitchFamily="2" charset="0"/>
              </a:rPr>
            </a:br>
            <a:endParaRPr lang="ru-RU" sz="1800" b="1" dirty="0">
              <a:solidFill>
                <a:srgbClr val="6E6259"/>
              </a:solidFill>
              <a:latin typeface="TT Norms Medium" panose="02000803030000020003" pitchFamily="2" charset="0"/>
            </a:endParaRPr>
          </a:p>
          <a:p>
            <a:r>
              <a:rPr lang="ru-RU" sz="1800" b="1" dirty="0">
                <a:solidFill>
                  <a:srgbClr val="6E6259"/>
                </a:solidFill>
                <a:latin typeface="TT Norms Medium" panose="02000803030000020003" pitchFamily="2" charset="0"/>
              </a:rPr>
              <a:t>При выступлении используются новые мультимедийные технологии.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53296" y="6346110"/>
            <a:ext cx="11516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6E6259"/>
                </a:solidFill>
                <a:latin typeface="TT Norms Medium" panose="02000803030000020003" pitchFamily="2" charset="0"/>
              </a:rPr>
              <a:t>В работе секции принимают участие преподаватели Нижегородского, Дзержинского и Городецкого педагогических колледжей .</a:t>
            </a:r>
          </a:p>
        </p:txBody>
      </p:sp>
      <p:pic>
        <p:nvPicPr>
          <p:cNvPr id="7" name="Picture 7" descr="DSC08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9776" y="2795856"/>
            <a:ext cx="4279455" cy="2832650"/>
          </a:xfrm>
          <a:prstGeom prst="rect">
            <a:avLst/>
          </a:prstGeom>
          <a:noFill/>
        </p:spPr>
      </p:pic>
      <p:pic>
        <p:nvPicPr>
          <p:cNvPr id="8" name="Picture 8" descr="фото Железнова НО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21069" y="2867657"/>
            <a:ext cx="4115531" cy="2721348"/>
          </a:xfrm>
          <a:prstGeom prst="rect">
            <a:avLst/>
          </a:prstGeom>
          <a:noFill/>
        </p:spPr>
      </p:pic>
      <p:pic>
        <p:nvPicPr>
          <p:cNvPr id="9" name="Picture 8" descr="DSC0798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1174" y="2828156"/>
            <a:ext cx="4978400" cy="2800350"/>
          </a:xfrm>
          <a:prstGeom prst="rect">
            <a:avLst/>
          </a:prstGeom>
          <a:noFill/>
        </p:spPr>
      </p:pic>
      <p:pic>
        <p:nvPicPr>
          <p:cNvPr id="10" name="Picture 2" descr="https://sun1-20.userapi.com/c623424/v623424303/72fec/pz-_McbpvX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275" y="679399"/>
            <a:ext cx="148896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861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-1" y="4203826"/>
            <a:ext cx="7454097" cy="3000228"/>
          </a:xfrm>
          <a:prstGeom prst="rect">
            <a:avLst/>
          </a:prstGeom>
          <a:solidFill>
            <a:srgbClr val="3A664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5DFCC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590" y="4194635"/>
            <a:ext cx="5443759" cy="300941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6E06E8-C192-C14A-BB6E-85080AA98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6288"/>
            <a:ext cx="10861040" cy="177022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75614" y="730435"/>
            <a:ext cx="9830968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4800" dirty="0">
                <a:solidFill>
                  <a:srgbClr val="E5DFCC"/>
                </a:solidFill>
                <a:latin typeface="TT Norms ExtraBold" panose="02000503040000020004" pitchFamily="2" charset="0"/>
              </a:rPr>
              <a:t>Психолого-педагогическое направление!</a:t>
            </a:r>
            <a:endParaRPr lang="ru-RU" sz="4800" b="1" dirty="0">
              <a:solidFill>
                <a:srgbClr val="E5DFCC"/>
              </a:solidFill>
              <a:latin typeface="TT Norms ExtraBold" panose="02000503040000020004" pitchFamily="2" charset="0"/>
            </a:endParaRPr>
          </a:p>
        </p:txBody>
      </p:sp>
      <p:pic>
        <p:nvPicPr>
          <p:cNvPr id="7" name="Picture 2" descr="https://sun1-20.userapi.com/c623424/v623424303/72fec/pz-_McbpvX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275" y="679399"/>
            <a:ext cx="148896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252558" y="2605473"/>
            <a:ext cx="96084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6E6259"/>
                </a:solidFill>
                <a:latin typeface="TT Norms Medium" panose="02000803030000020003" pitchFamily="2" charset="0"/>
              </a:rPr>
              <a:t>Кафедра практической психологии</a:t>
            </a:r>
          </a:p>
          <a:p>
            <a:r>
              <a:rPr lang="ru-RU" sz="1800" dirty="0">
                <a:solidFill>
                  <a:srgbClr val="6E6259"/>
                </a:solidFill>
                <a:latin typeface="TT Norms Medium" panose="02000803030000020003" pitchFamily="2" charset="0"/>
              </a:rPr>
              <a:t>Кафедра психологии и педагогики дошкольного и начального образования</a:t>
            </a:r>
          </a:p>
          <a:p>
            <a:r>
              <a:rPr lang="ru-RU" sz="1800" dirty="0">
                <a:solidFill>
                  <a:srgbClr val="6E6259"/>
                </a:solidFill>
                <a:latin typeface="TT Norms Medium" panose="02000803030000020003" pitchFamily="2" charset="0"/>
              </a:rPr>
              <a:t>Кафедра специальной педагогики и психологии</a:t>
            </a:r>
          </a:p>
          <a:p>
            <a:r>
              <a:rPr lang="ru-RU" sz="1800" dirty="0">
                <a:solidFill>
                  <a:srgbClr val="6E6259"/>
                </a:solidFill>
                <a:latin typeface="TT Norms Medium" panose="02000803030000020003" pitchFamily="2" charset="0"/>
              </a:rPr>
              <a:t>Кафедра общей и социальной педагогики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19556" y="2718474"/>
            <a:ext cx="117983" cy="117983"/>
          </a:xfrm>
          <a:prstGeom prst="rect">
            <a:avLst/>
          </a:prstGeom>
          <a:solidFill>
            <a:srgbClr val="3A664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5DFCC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19556" y="2983269"/>
            <a:ext cx="117983" cy="117983"/>
          </a:xfrm>
          <a:prstGeom prst="rect">
            <a:avLst/>
          </a:prstGeom>
          <a:solidFill>
            <a:srgbClr val="3A664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5DFCC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19556" y="3282354"/>
            <a:ext cx="117983" cy="117983"/>
          </a:xfrm>
          <a:prstGeom prst="rect">
            <a:avLst/>
          </a:prstGeom>
          <a:solidFill>
            <a:srgbClr val="3A664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5DFCC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8074" y="3558579"/>
            <a:ext cx="117983" cy="117983"/>
          </a:xfrm>
          <a:prstGeom prst="rect">
            <a:avLst/>
          </a:prstGeom>
          <a:solidFill>
            <a:srgbClr val="3A664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5DFCC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52558" y="4681155"/>
            <a:ext cx="67183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dirty="0">
                <a:solidFill>
                  <a:srgbClr val="E5DFCC"/>
                </a:solidFill>
                <a:latin typeface="TT Norms Medium" panose="02000803030000020003" pitchFamily="2" charset="0"/>
              </a:rPr>
              <a:t>Дошкольная педагогика, </a:t>
            </a:r>
          </a:p>
          <a:p>
            <a:r>
              <a:rPr lang="ru-RU" sz="1800" dirty="0">
                <a:solidFill>
                  <a:srgbClr val="E5DFCC"/>
                </a:solidFill>
                <a:latin typeface="TT Norms Medium" panose="02000803030000020003" pitchFamily="2" charset="0"/>
              </a:rPr>
              <a:t>Педагогика дошкольного и начального образования, </a:t>
            </a:r>
          </a:p>
          <a:p>
            <a:r>
              <a:rPr lang="ru-RU" sz="1800" dirty="0">
                <a:solidFill>
                  <a:srgbClr val="E5DFCC"/>
                </a:solidFill>
                <a:latin typeface="TT Norms Medium" panose="02000803030000020003" pitchFamily="2" charset="0"/>
              </a:rPr>
              <a:t>Психология младшего школьного возраста, </a:t>
            </a:r>
          </a:p>
          <a:p>
            <a:r>
              <a:rPr lang="ru-RU" sz="1800" dirty="0">
                <a:solidFill>
                  <a:srgbClr val="E5DFCC"/>
                </a:solidFill>
                <a:latin typeface="TT Norms Medium" panose="02000803030000020003" pitchFamily="2" charset="0"/>
              </a:rPr>
              <a:t>Возрастная психология, </a:t>
            </a:r>
          </a:p>
          <a:p>
            <a:r>
              <a:rPr lang="ru-RU" sz="1800" dirty="0">
                <a:solidFill>
                  <a:srgbClr val="E5DFCC"/>
                </a:solidFill>
                <a:latin typeface="TT Norms Medium" panose="02000803030000020003" pitchFamily="2" charset="0"/>
              </a:rPr>
              <a:t>Общая психология, </a:t>
            </a:r>
          </a:p>
          <a:p>
            <a:r>
              <a:rPr lang="ru-RU" sz="1800" dirty="0">
                <a:solidFill>
                  <a:srgbClr val="E5DFCC"/>
                </a:solidFill>
                <a:latin typeface="TT Norms Medium" panose="02000803030000020003" pitchFamily="2" charset="0"/>
              </a:rPr>
              <a:t>Социальная педагогика и психология, </a:t>
            </a:r>
          </a:p>
          <a:p>
            <a:r>
              <a:rPr lang="ru-RU" sz="1800" dirty="0">
                <a:solidFill>
                  <a:srgbClr val="E5DFCC"/>
                </a:solidFill>
                <a:latin typeface="TT Norms Medium" panose="02000803030000020003" pitchFamily="2" charset="0"/>
              </a:rPr>
              <a:t>Специальная психология и педагогика, </a:t>
            </a:r>
          </a:p>
          <a:p>
            <a:r>
              <a:rPr lang="ru-RU" sz="1800" dirty="0">
                <a:solidFill>
                  <a:srgbClr val="E5DFCC"/>
                </a:solidFill>
                <a:latin typeface="TT Norms Medium" panose="02000803030000020003" pitchFamily="2" charset="0"/>
              </a:rPr>
              <a:t>Педагогика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75614" y="4311823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rgbClr val="E5DFCC"/>
                </a:solidFill>
                <a:latin typeface="TT Norms Medium" panose="02000803030000020003" pitchFamily="2" charset="0"/>
              </a:rPr>
              <a:t>Секции:</a:t>
            </a:r>
          </a:p>
        </p:txBody>
      </p:sp>
      <p:sp>
        <p:nvSpPr>
          <p:cNvPr id="25" name="Овал 24"/>
          <p:cNvSpPr/>
          <p:nvPr/>
        </p:nvSpPr>
        <p:spPr>
          <a:xfrm>
            <a:off x="1039838" y="4816777"/>
            <a:ext cx="74454" cy="74454"/>
          </a:xfrm>
          <a:prstGeom prst="ellipse">
            <a:avLst/>
          </a:prstGeom>
          <a:solidFill>
            <a:srgbClr val="E5D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5DFCC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1044977" y="5087434"/>
            <a:ext cx="74454" cy="74454"/>
          </a:xfrm>
          <a:prstGeom prst="ellipse">
            <a:avLst/>
          </a:prstGeom>
          <a:solidFill>
            <a:srgbClr val="E5D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5DFCC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1038129" y="5360892"/>
            <a:ext cx="74454" cy="74454"/>
          </a:xfrm>
          <a:prstGeom prst="ellipse">
            <a:avLst/>
          </a:prstGeom>
          <a:solidFill>
            <a:srgbClr val="E5D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5DFCC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1043268" y="5631549"/>
            <a:ext cx="74454" cy="74454"/>
          </a:xfrm>
          <a:prstGeom prst="ellipse">
            <a:avLst/>
          </a:prstGeom>
          <a:solidFill>
            <a:srgbClr val="E5D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5DFCC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1038129" y="5902206"/>
            <a:ext cx="74454" cy="74454"/>
          </a:xfrm>
          <a:prstGeom prst="ellipse">
            <a:avLst/>
          </a:prstGeom>
          <a:solidFill>
            <a:srgbClr val="E5D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5DFCC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1043268" y="6172863"/>
            <a:ext cx="74454" cy="74454"/>
          </a:xfrm>
          <a:prstGeom prst="ellipse">
            <a:avLst/>
          </a:prstGeom>
          <a:solidFill>
            <a:srgbClr val="E5D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5DFCC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1034711" y="6443520"/>
            <a:ext cx="74454" cy="74454"/>
          </a:xfrm>
          <a:prstGeom prst="ellipse">
            <a:avLst/>
          </a:prstGeom>
          <a:solidFill>
            <a:srgbClr val="E5D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5DFCC"/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1039850" y="6714177"/>
            <a:ext cx="74454" cy="74454"/>
          </a:xfrm>
          <a:prstGeom prst="ellipse">
            <a:avLst/>
          </a:prstGeom>
          <a:solidFill>
            <a:srgbClr val="E5D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5DFCC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831040" y="4653113"/>
            <a:ext cx="529830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6E6259"/>
                </a:solidFill>
                <a:latin typeface="TT Norms ExtraBold" panose="02000503040000020004" pitchFamily="2" charset="0"/>
              </a:rPr>
              <a:t>1 занятие </a:t>
            </a:r>
            <a:r>
              <a:rPr lang="ru-RU" sz="1800" b="1">
                <a:solidFill>
                  <a:srgbClr val="6E6259"/>
                </a:solidFill>
                <a:latin typeface="TT Norms ExtraBold" panose="02000503040000020004" pitchFamily="2" charset="0"/>
              </a:rPr>
              <a:t>состоится 5 </a:t>
            </a:r>
            <a:r>
              <a:rPr lang="ru-RU" sz="1800" b="1" dirty="0">
                <a:solidFill>
                  <a:srgbClr val="6E6259"/>
                </a:solidFill>
                <a:latin typeface="TT Norms ExtraBold" panose="02000503040000020004" pitchFamily="2" charset="0"/>
              </a:rPr>
              <a:t>октября 2022г. </a:t>
            </a:r>
          </a:p>
          <a:p>
            <a:r>
              <a:rPr lang="ru-RU" sz="1800" dirty="0">
                <a:solidFill>
                  <a:srgbClr val="6E6259"/>
                </a:solidFill>
                <a:latin typeface="TT Norms ExtraBold" panose="02000503040000020004" pitchFamily="2" charset="0"/>
              </a:rPr>
              <a:t>В 15.30 по адресу: ул. Ульянова, д.1 412 ауд.</a:t>
            </a:r>
          </a:p>
          <a:p>
            <a:endParaRPr lang="ru-RU" sz="1800" dirty="0">
              <a:solidFill>
                <a:srgbClr val="6E6259"/>
              </a:solidFill>
              <a:latin typeface="TT Norms ExtraBold" panose="02000503040000020004" pitchFamily="2" charset="0"/>
            </a:endParaRPr>
          </a:p>
          <a:p>
            <a:r>
              <a:rPr lang="ru-RU" sz="1800" dirty="0">
                <a:solidFill>
                  <a:srgbClr val="6E6259"/>
                </a:solidFill>
                <a:latin typeface="TT Norms ExtraBold" panose="02000503040000020004" pitchFamily="2" charset="0"/>
              </a:rPr>
              <a:t>Куимова Наталья Николаевна </a:t>
            </a:r>
            <a:r>
              <a:rPr lang="en-US" sz="1800" dirty="0">
                <a:solidFill>
                  <a:srgbClr val="6E6259"/>
                </a:solidFill>
                <a:latin typeface="TT Norms ExtraBold" panose="02000503040000020004" pitchFamily="2" charset="0"/>
                <a:hlinkClick r:id="rId5"/>
              </a:rPr>
              <a:t>https://kuimovann.wordpress.com/</a:t>
            </a:r>
            <a:endParaRPr lang="ru-RU" sz="1800" dirty="0">
              <a:solidFill>
                <a:srgbClr val="6E6259"/>
              </a:solidFill>
              <a:latin typeface="TT Norms ExtraBold" panose="02000503040000020004" pitchFamily="2" charset="0"/>
            </a:endParaRPr>
          </a:p>
          <a:p>
            <a:r>
              <a:rPr lang="ru-RU" sz="1800" dirty="0">
                <a:solidFill>
                  <a:srgbClr val="6E6259"/>
                </a:solidFill>
                <a:latin typeface="TT Norms ExtraBold" panose="02000503040000020004" pitchFamily="2" charset="0"/>
              </a:rPr>
              <a:t>тел. +7 (903) 609-61-30, </a:t>
            </a:r>
          </a:p>
          <a:p>
            <a:r>
              <a:rPr lang="en-US" sz="1800" dirty="0">
                <a:solidFill>
                  <a:srgbClr val="6E6259"/>
                </a:solidFill>
                <a:latin typeface="TT Norms ExtraBold" panose="02000503040000020004" pitchFamily="2" charset="0"/>
              </a:rPr>
              <a:t>e</a:t>
            </a:r>
            <a:r>
              <a:rPr lang="ru-RU" sz="1800" dirty="0">
                <a:solidFill>
                  <a:srgbClr val="6E6259"/>
                </a:solidFill>
                <a:latin typeface="TT Norms ExtraBold" panose="02000503040000020004" pitchFamily="2" charset="0"/>
              </a:rPr>
              <a:t>-</a:t>
            </a:r>
            <a:r>
              <a:rPr lang="en-US" sz="1800" dirty="0">
                <a:solidFill>
                  <a:srgbClr val="6E6259"/>
                </a:solidFill>
                <a:latin typeface="TT Norms ExtraBold" panose="02000503040000020004" pitchFamily="2" charset="0"/>
              </a:rPr>
              <a:t>mail</a:t>
            </a:r>
            <a:r>
              <a:rPr lang="ru-RU" sz="1800" dirty="0">
                <a:solidFill>
                  <a:srgbClr val="6E6259"/>
                </a:solidFill>
                <a:latin typeface="TT Norms ExtraBold" panose="02000503040000020004" pitchFamily="2" charset="0"/>
              </a:rPr>
              <a:t>: </a:t>
            </a:r>
            <a:r>
              <a:rPr lang="en-US" sz="1800" u="sng" dirty="0" err="1">
                <a:solidFill>
                  <a:srgbClr val="6E6259"/>
                </a:solidFill>
                <a:latin typeface="TT Norms ExtraBold" panose="02000503040000020004" pitchFamily="2" charset="0"/>
                <a:hlinkClick r:id="rId6"/>
              </a:rPr>
              <a:t>kuimova</a:t>
            </a:r>
            <a:r>
              <a:rPr lang="ru-RU" sz="1800" u="sng" dirty="0">
                <a:solidFill>
                  <a:srgbClr val="6E6259"/>
                </a:solidFill>
                <a:latin typeface="TT Norms ExtraBold" panose="02000503040000020004" pitchFamily="2" charset="0"/>
                <a:hlinkClick r:id="rId6"/>
              </a:rPr>
              <a:t>_</a:t>
            </a:r>
            <a:r>
              <a:rPr lang="en-US" sz="1800" u="sng" dirty="0" err="1">
                <a:solidFill>
                  <a:srgbClr val="6E6259"/>
                </a:solidFill>
                <a:latin typeface="TT Norms ExtraBold" panose="02000503040000020004" pitchFamily="2" charset="0"/>
                <a:hlinkClick r:id="rId6"/>
              </a:rPr>
              <a:t>nataliy</a:t>
            </a:r>
            <a:r>
              <a:rPr lang="ru-RU" sz="1800" u="sng" dirty="0">
                <a:solidFill>
                  <a:srgbClr val="6E6259"/>
                </a:solidFill>
                <a:latin typeface="TT Norms ExtraBold" panose="02000503040000020004" pitchFamily="2" charset="0"/>
                <a:hlinkClick r:id="rId6"/>
              </a:rPr>
              <a:t>@</a:t>
            </a:r>
            <a:r>
              <a:rPr lang="en-US" sz="1800" u="sng" dirty="0">
                <a:solidFill>
                  <a:srgbClr val="6E6259"/>
                </a:solidFill>
                <a:latin typeface="TT Norms ExtraBold" panose="02000503040000020004" pitchFamily="2" charset="0"/>
                <a:hlinkClick r:id="rId6"/>
              </a:rPr>
              <a:t>list</a:t>
            </a:r>
            <a:r>
              <a:rPr lang="ru-RU" sz="1800" u="sng" dirty="0">
                <a:solidFill>
                  <a:srgbClr val="6E6259"/>
                </a:solidFill>
                <a:latin typeface="TT Norms ExtraBold" panose="02000503040000020004" pitchFamily="2" charset="0"/>
                <a:hlinkClick r:id="rId6"/>
              </a:rPr>
              <a:t>.</a:t>
            </a:r>
            <a:r>
              <a:rPr lang="en-US" sz="1800" u="sng" dirty="0" err="1">
                <a:solidFill>
                  <a:srgbClr val="6E6259"/>
                </a:solidFill>
                <a:latin typeface="TT Norms ExtraBold" panose="02000503040000020004" pitchFamily="2" charset="0"/>
                <a:hlinkClick r:id="rId6"/>
              </a:rPr>
              <a:t>ru</a:t>
            </a:r>
            <a:r>
              <a:rPr lang="ru-RU" sz="1800" dirty="0">
                <a:solidFill>
                  <a:srgbClr val="6E6259"/>
                </a:solidFill>
                <a:latin typeface="TT Norms ExtraBold" panose="02000503040000020004" pitchFamily="2" charset="0"/>
              </a:rPr>
              <a:t>. </a:t>
            </a: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2" t="12843" b="11144"/>
          <a:stretch/>
        </p:blipFill>
        <p:spPr bwMode="auto">
          <a:xfrm>
            <a:off x="9953899" y="2473547"/>
            <a:ext cx="3175450" cy="1491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8719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SC083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5658" y="3209477"/>
            <a:ext cx="4885382" cy="3268454"/>
          </a:xfrm>
          <a:prstGeom prst="rect">
            <a:avLst/>
          </a:prstGeom>
          <a:noFill/>
        </p:spPr>
      </p:pic>
      <p:pic>
        <p:nvPicPr>
          <p:cNvPr id="6" name="Picture 4" descr="DSC08343"/>
          <p:cNvPicPr>
            <a:picLocks noChangeAspect="1" noChangeArrowheads="1"/>
          </p:cNvPicPr>
          <p:nvPr/>
        </p:nvPicPr>
        <p:blipFill>
          <a:blip r:embed="rId3" cstate="print"/>
          <a:srcRect l="13793" t="20339" r="10345"/>
          <a:stretch>
            <a:fillRect/>
          </a:stretch>
        </p:blipFill>
        <p:spPr bwMode="auto">
          <a:xfrm>
            <a:off x="613458" y="3209477"/>
            <a:ext cx="5173365" cy="3268454"/>
          </a:xfrm>
          <a:prstGeom prst="rect">
            <a:avLst/>
          </a:prstGeom>
          <a:noFill/>
        </p:spPr>
      </p:pic>
      <p:pic>
        <p:nvPicPr>
          <p:cNvPr id="7" name="Picture 2" descr="https://sun1-20.userapi.com/c623424/v623424303/72fec/pz-_McbpvX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275" y="679399"/>
            <a:ext cx="148896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127"/>
            <a:ext cx="10861040" cy="174374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29708" y="1029336"/>
            <a:ext cx="67183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dirty="0">
                <a:solidFill>
                  <a:srgbClr val="6E6259"/>
                </a:solidFill>
                <a:latin typeface="TT Norms Bold" panose="02000803040000020004" pitchFamily="2" charset="0"/>
              </a:rPr>
              <a:t>Итогом работы участников на городской конференции НОУ «ЭВРИКА» в НГПУ </a:t>
            </a:r>
            <a:r>
              <a:rPr lang="ru-RU" sz="1800" dirty="0" err="1">
                <a:solidFill>
                  <a:srgbClr val="6E6259"/>
                </a:solidFill>
                <a:latin typeface="TT Norms Bold" panose="02000803040000020004" pitchFamily="2" charset="0"/>
              </a:rPr>
              <a:t>им.К.Минина</a:t>
            </a:r>
            <a:r>
              <a:rPr lang="ru-RU" sz="1800" dirty="0">
                <a:solidFill>
                  <a:srgbClr val="6E6259"/>
                </a:solidFill>
                <a:latin typeface="TT Norms Bold" panose="02000803040000020004" pitchFamily="2" charset="0"/>
              </a:rPr>
              <a:t> является награждение дипломами 1, 2, 3 степени.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559" y="3209477"/>
            <a:ext cx="1206439" cy="626029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0104" y="3209477"/>
            <a:ext cx="1206439" cy="626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244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624560" cy="7660640"/>
          </a:xfrm>
          <a:prstGeom prst="rect">
            <a:avLst/>
          </a:prstGeom>
        </p:spPr>
      </p:pic>
      <p:sp>
        <p:nvSpPr>
          <p:cNvPr id="5" name="矩形 6">
            <a:extLst>
              <a:ext uri="{FF2B5EF4-FFF2-40B4-BE49-F238E27FC236}">
                <a16:creationId xmlns:a16="http://schemas.microsoft.com/office/drawing/2014/main" id="{094E2696-BC50-5E4F-9072-CC63816DF1B3}"/>
              </a:ext>
            </a:extLst>
          </p:cNvPr>
          <p:cNvSpPr/>
          <p:nvPr/>
        </p:nvSpPr>
        <p:spPr>
          <a:xfrm>
            <a:off x="321267" y="3230155"/>
            <a:ext cx="129820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ru-RU" altLang="zh-CN" sz="7200" b="1" spc="300" dirty="0">
                <a:solidFill>
                  <a:srgbClr val="3E2B2E"/>
                </a:solidFill>
                <a:latin typeface="Steelfish Rg" panose="020B0608020202040504" pitchFamily="34" charset="0"/>
                <a:ea typeface="微软雅黑" panose="020B0503020204020204" pitchFamily="34" charset="-122"/>
              </a:rPr>
              <a:t>Спасибо за внимание!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B256F7C-DFF1-9D4A-B362-F425FF8034E3}"/>
              </a:ext>
            </a:extLst>
          </p:cNvPr>
          <p:cNvSpPr/>
          <p:nvPr/>
        </p:nvSpPr>
        <p:spPr>
          <a:xfrm>
            <a:off x="5239407" y="6157630"/>
            <a:ext cx="28784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3E2B2E"/>
                </a:solidFill>
                <a:latin typeface="TT Norms Regular" panose="02000503030000020003" pitchFamily="2" charset="0"/>
                <a:cs typeface="Calibri" panose="020F0502020204030204" pitchFamily="34" charset="0"/>
              </a:rPr>
              <a:t>2022 год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61ED1D1-6C45-B94F-A8D4-E58B6F08AA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1927" y="913259"/>
            <a:ext cx="2033434" cy="131905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6E06E8-C192-C14A-BB6E-85080AA98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6288"/>
            <a:ext cx="10861040" cy="1770223"/>
          </a:xfrm>
          <a:prstGeom prst="rect">
            <a:avLst/>
          </a:prstGeom>
        </p:spPr>
      </p:pic>
      <p:sp>
        <p:nvSpPr>
          <p:cNvPr id="6" name="矩形 6">
            <a:extLst>
              <a:ext uri="{FF2B5EF4-FFF2-40B4-BE49-F238E27FC236}">
                <a16:creationId xmlns:a16="http://schemas.microsoft.com/office/drawing/2014/main" id="{8A6D36B0-E4F7-904E-B740-6803831E232A}"/>
              </a:ext>
            </a:extLst>
          </p:cNvPr>
          <p:cNvSpPr/>
          <p:nvPr/>
        </p:nvSpPr>
        <p:spPr>
          <a:xfrm>
            <a:off x="892359" y="902790"/>
            <a:ext cx="918392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E5DFCC"/>
                </a:solidFill>
                <a:latin typeface="TT Norms ExtraBold" panose="02000503040000020004" pitchFamily="2" charset="0"/>
              </a:rPr>
              <a:t>Работа  секций НОУ при НГПУ </a:t>
            </a:r>
            <a:r>
              <a:rPr lang="ru-RU" sz="3200" b="1" dirty="0" err="1">
                <a:solidFill>
                  <a:srgbClr val="E5DFCC"/>
                </a:solidFill>
                <a:latin typeface="TT Norms ExtraBold" panose="02000503040000020004" pitchFamily="2" charset="0"/>
              </a:rPr>
              <a:t>им.К.Минина</a:t>
            </a:r>
            <a:r>
              <a:rPr lang="ru-RU" sz="3200" b="1" dirty="0">
                <a:solidFill>
                  <a:srgbClr val="E5DFCC"/>
                </a:solidFill>
                <a:latin typeface="TT Norms ExtraBold" panose="02000503040000020004" pitchFamily="2" charset="0"/>
              </a:rPr>
              <a:t> </a:t>
            </a:r>
            <a:br>
              <a:rPr lang="ru-RU" sz="3200" b="1" dirty="0">
                <a:solidFill>
                  <a:srgbClr val="E5DFCC"/>
                </a:solidFill>
                <a:latin typeface="TT Norms ExtraBold" panose="02000503040000020004" pitchFamily="2" charset="0"/>
              </a:rPr>
            </a:br>
            <a:r>
              <a:rPr lang="ru-RU" sz="3200" b="1" dirty="0">
                <a:solidFill>
                  <a:srgbClr val="E5DFCC"/>
                </a:solidFill>
                <a:latin typeface="TT Norms ExtraBold" panose="02000503040000020004" pitchFamily="2" charset="0"/>
              </a:rPr>
              <a:t>позволяет решить следующие задачи :  </a:t>
            </a:r>
          </a:p>
        </p:txBody>
      </p:sp>
      <p:pic>
        <p:nvPicPr>
          <p:cNvPr id="7" name="Picture 2" descr="https://sun1-20.userapi.com/c623424/v623424303/72fec/pz-_McbpvX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275" y="679399"/>
            <a:ext cx="148896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410519" y="2969524"/>
            <a:ext cx="9582601" cy="327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 dirty="0">
                <a:solidFill>
                  <a:srgbClr val="6E6259"/>
                </a:solidFill>
                <a:latin typeface="TT Norms Bold" panose="02000803040000020004" pitchFamily="2" charset="0"/>
                <a:cs typeface="Arial" pitchFamily="34" charset="0"/>
              </a:rPr>
              <a:t>Создает условия для жизненного самоопределения школьников, выбора профессиональной ориентации, будущей специальности.</a:t>
            </a:r>
          </a:p>
          <a:p>
            <a:pPr>
              <a:spcBef>
                <a:spcPct val="50000"/>
              </a:spcBef>
            </a:pPr>
            <a:r>
              <a:rPr lang="ru-RU" sz="1800" b="1" dirty="0">
                <a:solidFill>
                  <a:srgbClr val="6E6259"/>
                </a:solidFill>
                <a:latin typeface="TT Norms Bold" panose="02000803040000020004" pitchFamily="2" charset="0"/>
                <a:cs typeface="Arial" pitchFamily="34" charset="0"/>
              </a:rPr>
              <a:t>Организует развитие творческих возможностей учащихся, их способностей.</a:t>
            </a:r>
          </a:p>
          <a:p>
            <a:pPr>
              <a:spcBef>
                <a:spcPct val="50000"/>
              </a:spcBef>
            </a:pPr>
            <a:r>
              <a:rPr lang="ru-RU" sz="1800" b="1" dirty="0">
                <a:solidFill>
                  <a:srgbClr val="6E6259"/>
                </a:solidFill>
                <a:latin typeface="TT Norms Bold" panose="02000803040000020004" pitchFamily="2" charset="0"/>
                <a:cs typeface="Arial" pitchFamily="34" charset="0"/>
              </a:rPr>
              <a:t>Ориентирует их на активную исследовательскую деятельность.</a:t>
            </a:r>
          </a:p>
          <a:p>
            <a:pPr>
              <a:spcBef>
                <a:spcPct val="50000"/>
              </a:spcBef>
            </a:pPr>
            <a:r>
              <a:rPr lang="ru-RU" sz="1800" b="1" dirty="0">
                <a:solidFill>
                  <a:srgbClr val="6E6259"/>
                </a:solidFill>
                <a:latin typeface="TT Norms Bold" panose="02000803040000020004" pitchFamily="2" charset="0"/>
                <a:cs typeface="Arial" pitchFamily="34" charset="0"/>
              </a:rPr>
              <a:t>Расширяет кругозор детей, углубляет знания в интересующей их области.</a:t>
            </a:r>
          </a:p>
          <a:p>
            <a:pPr>
              <a:spcBef>
                <a:spcPct val="50000"/>
              </a:spcBef>
            </a:pPr>
            <a:r>
              <a:rPr lang="ru-RU" sz="1800" b="1" dirty="0">
                <a:solidFill>
                  <a:srgbClr val="6E6259"/>
                </a:solidFill>
                <a:latin typeface="TT Norms Bold" panose="02000803040000020004" pitchFamily="2" charset="0"/>
                <a:cs typeface="Arial" pitchFamily="34" charset="0"/>
              </a:rPr>
              <a:t>Помогает школьникам участвовать в разработке и создании образа </a:t>
            </a:r>
            <a:br>
              <a:rPr lang="ru-RU" sz="1800" b="1" dirty="0">
                <a:solidFill>
                  <a:srgbClr val="6E6259"/>
                </a:solidFill>
                <a:latin typeface="TT Norms Bold" panose="02000803040000020004" pitchFamily="2" charset="0"/>
                <a:cs typeface="Arial" pitchFamily="34" charset="0"/>
              </a:rPr>
            </a:br>
            <a:r>
              <a:rPr lang="ru-RU" sz="1800" b="1" dirty="0">
                <a:solidFill>
                  <a:srgbClr val="6E6259"/>
                </a:solidFill>
                <a:latin typeface="TT Norms Bold" panose="02000803040000020004" pitchFamily="2" charset="0"/>
                <a:cs typeface="Arial" pitchFamily="34" charset="0"/>
              </a:rPr>
              <a:t>Учитель-будущего.</a:t>
            </a:r>
          </a:p>
          <a:p>
            <a:pPr>
              <a:spcBef>
                <a:spcPct val="50000"/>
              </a:spcBef>
            </a:pPr>
            <a:r>
              <a:rPr lang="ru-RU" sz="1800" b="1" dirty="0">
                <a:solidFill>
                  <a:srgbClr val="6E6259"/>
                </a:solidFill>
                <a:latin typeface="TT Norms Bold" panose="02000803040000020004" pitchFamily="2" charset="0"/>
                <a:cs typeface="Arial" pitchFamily="34" charset="0"/>
              </a:rPr>
              <a:t>Помогает почувствовать себя профессионалом в выбранном направлении </a:t>
            </a:r>
            <a:br>
              <a:rPr lang="ru-RU" sz="1800" b="1" dirty="0">
                <a:solidFill>
                  <a:srgbClr val="6E6259"/>
                </a:solidFill>
                <a:latin typeface="TT Norms Bold" panose="02000803040000020004" pitchFamily="2" charset="0"/>
                <a:cs typeface="Arial" pitchFamily="34" charset="0"/>
              </a:rPr>
            </a:br>
            <a:r>
              <a:rPr lang="ru-RU" sz="1800" b="1" dirty="0">
                <a:solidFill>
                  <a:srgbClr val="6E6259"/>
                </a:solidFill>
                <a:latin typeface="TT Norms Bold" panose="02000803040000020004" pitchFamily="2" charset="0"/>
                <a:cs typeface="Arial" pitchFamily="34" charset="0"/>
              </a:rPr>
              <a:t>или сфере деятельности.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24890" y="3056890"/>
            <a:ext cx="161290" cy="161290"/>
          </a:xfrm>
          <a:prstGeom prst="rect">
            <a:avLst/>
          </a:prstGeom>
          <a:solidFill>
            <a:srgbClr val="3A664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5DFCC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24890" y="3771523"/>
            <a:ext cx="161290" cy="161290"/>
          </a:xfrm>
          <a:prstGeom prst="rect">
            <a:avLst/>
          </a:prstGeom>
          <a:solidFill>
            <a:srgbClr val="3A664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5DFCC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24890" y="4120009"/>
            <a:ext cx="161290" cy="161290"/>
          </a:xfrm>
          <a:prstGeom prst="rect">
            <a:avLst/>
          </a:prstGeom>
          <a:solidFill>
            <a:srgbClr val="3A664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5DFCC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24890" y="4527789"/>
            <a:ext cx="161290" cy="161290"/>
          </a:xfrm>
          <a:prstGeom prst="rect">
            <a:avLst/>
          </a:prstGeom>
          <a:solidFill>
            <a:srgbClr val="3A664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5DFCC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24890" y="4935569"/>
            <a:ext cx="161290" cy="161290"/>
          </a:xfrm>
          <a:prstGeom prst="rect">
            <a:avLst/>
          </a:prstGeom>
          <a:solidFill>
            <a:srgbClr val="3A664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5DFCC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24890" y="5656929"/>
            <a:ext cx="161290" cy="161290"/>
          </a:xfrm>
          <a:prstGeom prst="rect">
            <a:avLst/>
          </a:prstGeom>
          <a:solidFill>
            <a:srgbClr val="3A664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5D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190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6E06E8-C192-C14A-BB6E-85080AA98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6288"/>
            <a:ext cx="10861040" cy="1770223"/>
          </a:xfrm>
          <a:prstGeom prst="rect">
            <a:avLst/>
          </a:prstGeom>
        </p:spPr>
      </p:pic>
      <p:sp>
        <p:nvSpPr>
          <p:cNvPr id="6" name="矩形 6">
            <a:extLst>
              <a:ext uri="{FF2B5EF4-FFF2-40B4-BE49-F238E27FC236}">
                <a16:creationId xmlns:a16="http://schemas.microsoft.com/office/drawing/2014/main" id="{8A6D36B0-E4F7-904E-B740-6803831E232A}"/>
              </a:ext>
            </a:extLst>
          </p:cNvPr>
          <p:cNvSpPr/>
          <p:nvPr/>
        </p:nvSpPr>
        <p:spPr>
          <a:xfrm>
            <a:off x="875614" y="902790"/>
            <a:ext cx="512512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E5DFCC"/>
                </a:solidFill>
                <a:latin typeface="TT Norms ExtraBold" panose="02000503040000020004" pitchFamily="2" charset="0"/>
              </a:rPr>
              <a:t>Работа со школьниками </a:t>
            </a:r>
          </a:p>
          <a:p>
            <a:r>
              <a:rPr lang="ru-RU" sz="3200" b="1" dirty="0">
                <a:solidFill>
                  <a:srgbClr val="E5DFCC"/>
                </a:solidFill>
                <a:latin typeface="TT Norms ExtraBold" panose="02000503040000020004" pitchFamily="2" charset="0"/>
              </a:rPr>
              <a:t>осуществляется через:</a:t>
            </a:r>
          </a:p>
        </p:txBody>
      </p:sp>
      <p:pic>
        <p:nvPicPr>
          <p:cNvPr id="7" name="Picture 2" descr="https://sun1-20.userapi.com/c623424/v623424303/72fec/pz-_McbpvX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275" y="679399"/>
            <a:ext cx="148896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245869" y="2591733"/>
            <a:ext cx="989404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6E6259"/>
                </a:solidFill>
                <a:latin typeface="TT Norms Bold" panose="02000803040000020004" pitchFamily="2" charset="0"/>
                <a:cs typeface="Arial" pitchFamily="34" charset="0"/>
              </a:rPr>
              <a:t>системную работу профессорского-преподавательского состава при кафедрах НГПУ </a:t>
            </a:r>
            <a:r>
              <a:rPr lang="ru-RU" sz="1800" dirty="0" err="1">
                <a:solidFill>
                  <a:srgbClr val="6E6259"/>
                </a:solidFill>
                <a:latin typeface="TT Norms Bold" panose="02000803040000020004" pitchFamily="2" charset="0"/>
                <a:cs typeface="Arial" pitchFamily="34" charset="0"/>
              </a:rPr>
              <a:t>им.К</a:t>
            </a:r>
            <a:r>
              <a:rPr lang="ru-RU" sz="1800" dirty="0">
                <a:solidFill>
                  <a:srgbClr val="6E6259"/>
                </a:solidFill>
                <a:latin typeface="TT Norms Bold" panose="02000803040000020004" pitchFamily="2" charset="0"/>
                <a:cs typeface="Arial" pitchFamily="34" charset="0"/>
              </a:rPr>
              <a:t> Минина;</a:t>
            </a:r>
            <a:br>
              <a:rPr lang="ru-RU" sz="1800" dirty="0">
                <a:solidFill>
                  <a:srgbClr val="6E6259"/>
                </a:solidFill>
                <a:latin typeface="TT Norms Bold" panose="02000803040000020004" pitchFamily="2" charset="0"/>
                <a:cs typeface="Arial" pitchFamily="34" charset="0"/>
              </a:rPr>
            </a:br>
            <a:br>
              <a:rPr lang="ru-RU" sz="1800" dirty="0">
                <a:solidFill>
                  <a:srgbClr val="6E6259"/>
                </a:solidFill>
                <a:latin typeface="TT Norms Bold" panose="02000803040000020004" pitchFamily="2" charset="0"/>
                <a:cs typeface="Arial" pitchFamily="34" charset="0"/>
              </a:rPr>
            </a:br>
            <a:r>
              <a:rPr lang="ru-RU" sz="1800" dirty="0">
                <a:solidFill>
                  <a:srgbClr val="6E6259"/>
                </a:solidFill>
                <a:latin typeface="TT Norms Bold" panose="02000803040000020004" pitchFamily="2" charset="0"/>
                <a:cs typeface="Arial" pitchFamily="34" charset="0"/>
              </a:rPr>
              <a:t>индивидуальную работу преподавателей непосредственно в школах по    руководству специальными семинарами, </a:t>
            </a:r>
            <a:r>
              <a:rPr lang="ru-RU" sz="1800" dirty="0" err="1">
                <a:solidFill>
                  <a:srgbClr val="6E6259"/>
                </a:solidFill>
                <a:latin typeface="TT Norms Bold" panose="02000803040000020004" pitchFamily="2" charset="0"/>
                <a:cs typeface="Arial" pitchFamily="34" charset="0"/>
              </a:rPr>
              <a:t>вебинарами</a:t>
            </a:r>
            <a:r>
              <a:rPr lang="ru-RU" sz="1800" dirty="0">
                <a:solidFill>
                  <a:srgbClr val="6E6259"/>
                </a:solidFill>
                <a:latin typeface="TT Norms Bold" panose="02000803040000020004" pitchFamily="2" charset="0"/>
                <a:cs typeface="Arial" pitchFamily="34" charset="0"/>
              </a:rPr>
              <a:t> и научными докладами школьников;</a:t>
            </a:r>
            <a:br>
              <a:rPr lang="ru-RU" sz="1800" dirty="0">
                <a:solidFill>
                  <a:srgbClr val="6E6259"/>
                </a:solidFill>
                <a:latin typeface="TT Norms Bold" panose="02000803040000020004" pitchFamily="2" charset="0"/>
                <a:cs typeface="Arial" pitchFamily="34" charset="0"/>
              </a:rPr>
            </a:br>
            <a:br>
              <a:rPr lang="ru-RU" sz="1800" dirty="0">
                <a:solidFill>
                  <a:srgbClr val="6E6259"/>
                </a:solidFill>
                <a:latin typeface="TT Norms Bold" panose="02000803040000020004" pitchFamily="2" charset="0"/>
                <a:cs typeface="Arial" pitchFamily="34" charset="0"/>
              </a:rPr>
            </a:br>
            <a:r>
              <a:rPr lang="ru-RU" sz="1800" dirty="0">
                <a:solidFill>
                  <a:srgbClr val="6E6259"/>
                </a:solidFill>
                <a:latin typeface="TT Norms Bold" panose="02000803040000020004" pitchFamily="2" charset="0"/>
                <a:cs typeface="Arial" pitchFamily="34" charset="0"/>
              </a:rPr>
              <a:t>руководство научно-исследовательской работой  учащихся педагогических колледжей, техникумов;</a:t>
            </a:r>
            <a:br>
              <a:rPr lang="ru-RU" sz="1800" dirty="0">
                <a:solidFill>
                  <a:srgbClr val="6E6259"/>
                </a:solidFill>
                <a:latin typeface="TT Norms Bold" panose="02000803040000020004" pitchFamily="2" charset="0"/>
                <a:cs typeface="Arial" pitchFamily="34" charset="0"/>
              </a:rPr>
            </a:br>
            <a:endParaRPr lang="ru-RU" sz="1800" dirty="0">
              <a:solidFill>
                <a:srgbClr val="6E6259"/>
              </a:solidFill>
              <a:latin typeface="TT Norms Bold" panose="02000803040000020004" pitchFamily="2" charset="0"/>
              <a:cs typeface="Arial" pitchFamily="34" charset="0"/>
            </a:endParaRPr>
          </a:p>
          <a:p>
            <a:r>
              <a:rPr lang="ru-RU" sz="1800" dirty="0">
                <a:solidFill>
                  <a:srgbClr val="6E6259"/>
                </a:solidFill>
                <a:latin typeface="TT Norms Bold" panose="02000803040000020004" pitchFamily="2" charset="0"/>
                <a:cs typeface="Arial" pitchFamily="34" charset="0"/>
              </a:rPr>
              <a:t>проведение исследований</a:t>
            </a:r>
            <a:r>
              <a:rPr lang="en-US" sz="1800" dirty="0">
                <a:solidFill>
                  <a:srgbClr val="6E6259"/>
                </a:solidFill>
                <a:latin typeface="TT Norms Bold" panose="02000803040000020004" pitchFamily="2" charset="0"/>
                <a:cs typeface="Arial" pitchFamily="34" charset="0"/>
              </a:rPr>
              <a:t> </a:t>
            </a:r>
            <a:r>
              <a:rPr lang="ru-RU" sz="1800" dirty="0">
                <a:solidFill>
                  <a:srgbClr val="6E6259"/>
                </a:solidFill>
                <a:latin typeface="TT Norms Bold" panose="02000803040000020004" pitchFamily="2" charset="0"/>
              </a:rPr>
              <a:t>связанные с геологией, физической географией,</a:t>
            </a:r>
            <a:r>
              <a:rPr lang="en-US" sz="1800" dirty="0">
                <a:solidFill>
                  <a:srgbClr val="6E6259"/>
                </a:solidFill>
                <a:latin typeface="TT Norms Bold" panose="02000803040000020004" pitchFamily="2" charset="0"/>
              </a:rPr>
              <a:t> </a:t>
            </a:r>
            <a:r>
              <a:rPr lang="ru-RU" sz="1800" dirty="0">
                <a:solidFill>
                  <a:srgbClr val="6E6259"/>
                </a:solidFill>
                <a:latin typeface="TT Norms Bold" panose="02000803040000020004" pitchFamily="2" charset="0"/>
              </a:rPr>
              <a:t>с основами </a:t>
            </a:r>
            <a:r>
              <a:rPr lang="ru-RU" sz="1800" dirty="0" err="1">
                <a:solidFill>
                  <a:srgbClr val="6E6259"/>
                </a:solidFill>
                <a:latin typeface="TT Norms Bold" panose="02000803040000020004" pitchFamily="2" charset="0"/>
              </a:rPr>
              <a:t>биоэкологии</a:t>
            </a:r>
            <a:r>
              <a:rPr lang="ru-RU" sz="1800" dirty="0">
                <a:solidFill>
                  <a:srgbClr val="6E6259"/>
                </a:solidFill>
                <a:latin typeface="TT Norms Bold" panose="02000803040000020004" pitchFamily="2" charset="0"/>
              </a:rPr>
              <a:t>, микробиологии</a:t>
            </a:r>
            <a:r>
              <a:rPr lang="en-US" sz="1800" dirty="0">
                <a:solidFill>
                  <a:srgbClr val="6E6259"/>
                </a:solidFill>
                <a:latin typeface="TT Norms Bold" panose="02000803040000020004" pitchFamily="2" charset="0"/>
              </a:rPr>
              <a:t>? </a:t>
            </a:r>
            <a:r>
              <a:rPr lang="ru-RU" sz="1800" dirty="0">
                <a:solidFill>
                  <a:srgbClr val="6E6259"/>
                </a:solidFill>
                <a:latin typeface="TT Norms Bold" panose="02000803040000020004" pitchFamily="2" charset="0"/>
              </a:rPr>
              <a:t>культурной историей родного края, природных ресурсов Нижегородской области;</a:t>
            </a:r>
            <a:br>
              <a:rPr lang="ru-RU" sz="1800" dirty="0">
                <a:solidFill>
                  <a:srgbClr val="6E6259"/>
                </a:solidFill>
                <a:latin typeface="TT Norms Bold" panose="02000803040000020004" pitchFamily="2" charset="0"/>
                <a:cs typeface="Arial" pitchFamily="34" charset="0"/>
              </a:rPr>
            </a:br>
            <a:endParaRPr lang="ru-RU" sz="1800" dirty="0">
              <a:solidFill>
                <a:srgbClr val="6E6259"/>
              </a:solidFill>
              <a:latin typeface="TT Norms Bold" panose="02000803040000020004" pitchFamily="2" charset="0"/>
              <a:cs typeface="Arial" pitchFamily="34" charset="0"/>
            </a:endParaRPr>
          </a:p>
          <a:p>
            <a:r>
              <a:rPr lang="ru-RU" sz="1800" dirty="0">
                <a:solidFill>
                  <a:srgbClr val="6E6259"/>
                </a:solidFill>
                <a:latin typeface="TT Norms Bold" panose="02000803040000020004" pitchFamily="2" charset="0"/>
                <a:cs typeface="Arial" pitchFamily="34" charset="0"/>
              </a:rPr>
              <a:t>ежегодно преподавателями НГПУ </a:t>
            </a:r>
            <a:r>
              <a:rPr lang="ru-RU" sz="1800" dirty="0" err="1">
                <a:solidFill>
                  <a:srgbClr val="6E6259"/>
                </a:solidFill>
                <a:latin typeface="TT Norms Bold" panose="02000803040000020004" pitchFamily="2" charset="0"/>
                <a:cs typeface="Arial" pitchFamily="34" charset="0"/>
              </a:rPr>
              <a:t>им.К.Минина</a:t>
            </a:r>
            <a:r>
              <a:rPr lang="ru-RU" sz="1800" dirty="0">
                <a:solidFill>
                  <a:srgbClr val="6E6259"/>
                </a:solidFill>
                <a:latin typeface="TT Norms Bold" panose="02000803040000020004" pitchFamily="2" charset="0"/>
                <a:cs typeface="Arial" pitchFamily="34" charset="0"/>
              </a:rPr>
              <a:t> осуществляется руководство секциями на городской научной конференции НОУ «Эврика»(более 40 секций)</a:t>
            </a:r>
            <a:endParaRPr lang="ru-RU" sz="1800" dirty="0">
              <a:solidFill>
                <a:srgbClr val="6E6259"/>
              </a:solidFill>
              <a:latin typeface="TT Norms Bold" panose="02000803040000020004" pitchFamily="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00506" y="2739898"/>
            <a:ext cx="161290" cy="161290"/>
          </a:xfrm>
          <a:prstGeom prst="rect">
            <a:avLst/>
          </a:prstGeom>
          <a:solidFill>
            <a:srgbClr val="3A664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5DFCC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00506" y="3538474"/>
            <a:ext cx="161290" cy="161290"/>
          </a:xfrm>
          <a:prstGeom prst="rect">
            <a:avLst/>
          </a:prstGeom>
          <a:solidFill>
            <a:srgbClr val="3A664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5DFCC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94663" y="4337050"/>
            <a:ext cx="161290" cy="161290"/>
          </a:xfrm>
          <a:prstGeom prst="rect">
            <a:avLst/>
          </a:prstGeom>
          <a:solidFill>
            <a:srgbClr val="3A664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5DFCC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94663" y="5135626"/>
            <a:ext cx="161290" cy="161290"/>
          </a:xfrm>
          <a:prstGeom prst="rect">
            <a:avLst/>
          </a:prstGeom>
          <a:solidFill>
            <a:srgbClr val="3A664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5DFCC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94663" y="6275578"/>
            <a:ext cx="161290" cy="161290"/>
          </a:xfrm>
          <a:prstGeom prst="rect">
            <a:avLst/>
          </a:prstGeom>
          <a:solidFill>
            <a:srgbClr val="3A664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5D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623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sun1-20.userapi.com/c623424/v623424303/72fec/pz-_McbpvX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275" y="679399"/>
            <a:ext cx="148896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A6E06E8-C192-C14A-BB6E-85080AA98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6288"/>
            <a:ext cx="10861040" cy="177022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75614" y="913892"/>
            <a:ext cx="46389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E5DFCC"/>
                </a:solidFill>
                <a:latin typeface="TT Norms ExtraBold" panose="02000503040000020004" pitchFamily="2" charset="0"/>
              </a:rPr>
              <a:t>Направления работы </a:t>
            </a:r>
            <a:br>
              <a:rPr lang="ru-RU" sz="3200" b="1" dirty="0">
                <a:solidFill>
                  <a:srgbClr val="E5DFCC"/>
                </a:solidFill>
                <a:latin typeface="TT Norms ExtraBold" panose="02000503040000020004" pitchFamily="2" charset="0"/>
              </a:rPr>
            </a:br>
            <a:r>
              <a:rPr lang="ru-RU" sz="3200" b="1" dirty="0">
                <a:solidFill>
                  <a:srgbClr val="E5DFCC"/>
                </a:solidFill>
                <a:latin typeface="TT Norms ExtraBold" panose="02000503040000020004" pitchFamily="2" charset="0"/>
              </a:rPr>
              <a:t>НОУ «Эврика» 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13" y="2707279"/>
            <a:ext cx="4773293" cy="1178436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127700" y="3018961"/>
            <a:ext cx="42691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6E6259"/>
                </a:solidFill>
                <a:latin typeface="TT Norms Bold" panose="02000803040000020004" pitchFamily="2" charset="0"/>
              </a:rPr>
              <a:t>Психолого-педагогическое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13" y="4208975"/>
            <a:ext cx="4773293" cy="1178436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2116752" y="4532829"/>
            <a:ext cx="2291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6E6259"/>
                </a:solidFill>
                <a:latin typeface="TT Norms Bold" panose="02000803040000020004" pitchFamily="2" charset="0"/>
              </a:rPr>
              <a:t>Гуманитарное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012" y="2683676"/>
            <a:ext cx="4984028" cy="1178436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6540560" y="3011429"/>
            <a:ext cx="3409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6E6259"/>
                </a:solidFill>
                <a:latin typeface="TT Norms Bold" panose="02000803040000020004" pitchFamily="2" charset="0"/>
              </a:rPr>
              <a:t>Естественно-научное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664" y="4176440"/>
            <a:ext cx="4984028" cy="1178436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6559073" y="4504193"/>
            <a:ext cx="33441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6E6259"/>
                </a:solidFill>
                <a:latin typeface="TT Norms Bold" panose="02000803040000020004" pitchFamily="2" charset="0"/>
              </a:rPr>
              <a:t>Искусствоведческое 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13" y="5669204"/>
            <a:ext cx="9971079" cy="1178436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3390916" y="6019972"/>
            <a:ext cx="45159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6E6259"/>
                </a:solidFill>
                <a:latin typeface="TT Norms Bold" panose="02000803040000020004" pitchFamily="2" charset="0"/>
              </a:rPr>
              <a:t>Физическая культура и спорт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582" y="1248854"/>
            <a:ext cx="4839887" cy="107765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691526" y="1326017"/>
            <a:ext cx="39721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6E6259"/>
                </a:solidFill>
                <a:latin typeface="TT Norms ExtraBold" panose="02000503040000020004" pitchFamily="2" charset="0"/>
              </a:rPr>
              <a:t>сайт </a:t>
            </a:r>
            <a:r>
              <a:rPr lang="ru-RU" sz="1800" b="1" dirty="0" err="1">
                <a:solidFill>
                  <a:srgbClr val="6E6259"/>
                </a:solidFill>
                <a:latin typeface="TT Norms ExtraBold" panose="02000503040000020004" pitchFamily="2" charset="0"/>
              </a:rPr>
              <a:t>Мининского</a:t>
            </a:r>
            <a:r>
              <a:rPr lang="ru-RU" sz="1800" b="1" dirty="0">
                <a:solidFill>
                  <a:srgbClr val="6E6259"/>
                </a:solidFill>
                <a:latin typeface="TT Norms ExtraBold" panose="02000503040000020004" pitchFamily="2" charset="0"/>
              </a:rPr>
              <a:t> университета</a:t>
            </a:r>
            <a:br>
              <a:rPr lang="ru-RU" sz="1800" b="1" dirty="0">
                <a:solidFill>
                  <a:srgbClr val="6E6259"/>
                </a:solidFill>
                <a:latin typeface="TT Norms ExtraBold" panose="02000503040000020004" pitchFamily="2" charset="0"/>
              </a:rPr>
            </a:br>
            <a:r>
              <a:rPr lang="ru-RU" sz="1800" b="1" dirty="0">
                <a:solidFill>
                  <a:srgbClr val="6E6259"/>
                </a:solidFill>
                <a:latin typeface="TT Norms ExtraBold" panose="02000503040000020004" pitchFamily="2" charset="0"/>
              </a:rPr>
              <a:t>Абитуриенту</a:t>
            </a:r>
          </a:p>
          <a:p>
            <a:r>
              <a:rPr lang="ru-RU" sz="1800" b="1" dirty="0">
                <a:solidFill>
                  <a:srgbClr val="6E6259"/>
                </a:solidFill>
                <a:latin typeface="TT Norms ExtraBold" panose="02000503040000020004" pitchFamily="2" charset="0"/>
              </a:rPr>
              <a:t>НОУ «Эврика»</a:t>
            </a:r>
          </a:p>
        </p:txBody>
      </p:sp>
      <p:sp>
        <p:nvSpPr>
          <p:cNvPr id="9" name="Шеврон 8"/>
          <p:cNvSpPr/>
          <p:nvPr/>
        </p:nvSpPr>
        <p:spPr>
          <a:xfrm>
            <a:off x="6540561" y="1441399"/>
            <a:ext cx="150965" cy="181766"/>
          </a:xfrm>
          <a:prstGeom prst="chevron">
            <a:avLst>
              <a:gd name="adj" fmla="val 49561"/>
            </a:avLst>
          </a:prstGeom>
          <a:solidFill>
            <a:srgbClr val="3A6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Шеврон 30"/>
          <p:cNvSpPr/>
          <p:nvPr/>
        </p:nvSpPr>
        <p:spPr>
          <a:xfrm>
            <a:off x="6540560" y="1702189"/>
            <a:ext cx="150965" cy="181766"/>
          </a:xfrm>
          <a:prstGeom prst="chevron">
            <a:avLst>
              <a:gd name="adj" fmla="val 49561"/>
            </a:avLst>
          </a:prstGeom>
          <a:solidFill>
            <a:srgbClr val="3A6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Шеврон 31"/>
          <p:cNvSpPr/>
          <p:nvPr/>
        </p:nvSpPr>
        <p:spPr>
          <a:xfrm>
            <a:off x="6540560" y="1973556"/>
            <a:ext cx="150965" cy="181766"/>
          </a:xfrm>
          <a:prstGeom prst="chevron">
            <a:avLst>
              <a:gd name="adj" fmla="val 49561"/>
            </a:avLst>
          </a:prstGeom>
          <a:solidFill>
            <a:srgbClr val="3A6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801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624560" cy="7660640"/>
          </a:xfrm>
          <a:prstGeom prst="rect">
            <a:avLst/>
          </a:prstGeom>
        </p:spPr>
      </p:pic>
      <p:sp>
        <p:nvSpPr>
          <p:cNvPr id="6" name="Google Shape;68;p15"/>
          <p:cNvSpPr txBox="1">
            <a:spLocks/>
          </p:cNvSpPr>
          <p:nvPr/>
        </p:nvSpPr>
        <p:spPr>
          <a:xfrm>
            <a:off x="2601596" y="1375764"/>
            <a:ext cx="10161904" cy="2089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460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sz="661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marR="5080" algn="l">
              <a:lnSpc>
                <a:spcPct val="90000"/>
              </a:lnSpc>
            </a:pPr>
            <a:r>
              <a:rPr lang="ru-RU" sz="7200" spc="600" dirty="0">
                <a:solidFill>
                  <a:srgbClr val="3D2B2E"/>
                </a:solidFill>
                <a:latin typeface="Steelfish Eb" panose="020B0908020202040504" pitchFamily="34" charset="0"/>
              </a:rPr>
              <a:t>Руководители</a:t>
            </a:r>
            <a:br>
              <a:rPr lang="ru-RU" sz="7200" spc="600" dirty="0">
                <a:solidFill>
                  <a:srgbClr val="3D2B2E"/>
                </a:solidFill>
                <a:latin typeface="Steelfish Eb" panose="020B0908020202040504" pitchFamily="34" charset="0"/>
              </a:rPr>
            </a:br>
            <a:r>
              <a:rPr lang="ru-RU" sz="7200" spc="600" dirty="0">
                <a:solidFill>
                  <a:srgbClr val="3D2B2E"/>
                </a:solidFill>
                <a:latin typeface="Steelfish Eb" panose="020B0908020202040504" pitchFamily="34" charset="0"/>
              </a:rPr>
              <a:t>направлений</a:t>
            </a:r>
            <a:endParaRPr lang="ru-RU" sz="7000" spc="600" dirty="0">
              <a:solidFill>
                <a:srgbClr val="3D2B2E"/>
              </a:solidFill>
              <a:latin typeface="Steelfish Eb" panose="020B0908020202040504" pitchFamily="34" charset="0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48" y="0"/>
            <a:ext cx="1457458" cy="75628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059" y="592909"/>
            <a:ext cx="2280209" cy="7473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282" y="3006888"/>
            <a:ext cx="5402965" cy="3904050"/>
          </a:xfrm>
          <a:prstGeom prst="rect">
            <a:avLst/>
          </a:prstGeom>
        </p:spPr>
      </p:pic>
      <p:sp>
        <p:nvSpPr>
          <p:cNvPr id="13" name="Google Shape;68;p15"/>
          <p:cNvSpPr txBox="1">
            <a:spLocks/>
          </p:cNvSpPr>
          <p:nvPr/>
        </p:nvSpPr>
        <p:spPr>
          <a:xfrm>
            <a:off x="2601597" y="4523250"/>
            <a:ext cx="5780403" cy="2089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460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sz="661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marR="5080" algn="l">
              <a:lnSpc>
                <a:spcPct val="90000"/>
              </a:lnSpc>
            </a:pPr>
            <a:r>
              <a:rPr lang="ru-RU" sz="7200" spc="600" dirty="0">
                <a:solidFill>
                  <a:srgbClr val="3D2B2E"/>
                </a:solidFill>
                <a:latin typeface="Steelfish Eb" panose="020B0908020202040504" pitchFamily="34" charset="0"/>
              </a:rPr>
              <a:t>НОУ «ЭВРИКА»</a:t>
            </a:r>
            <a:endParaRPr lang="ru-RU" sz="7000" spc="600" dirty="0">
              <a:solidFill>
                <a:srgbClr val="3D2B2E"/>
              </a:solidFill>
              <a:latin typeface="Steelfish Eb" panose="020B0908020202040504" pitchFamily="34" charset="0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089452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233" y="2712720"/>
            <a:ext cx="4953192" cy="48501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" y="2712721"/>
            <a:ext cx="4953192" cy="485012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147639" y="2840145"/>
            <a:ext cx="37898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rgbClr val="6E6259"/>
                </a:solidFill>
                <a:latin typeface="TT Norms Medium" panose="02000803030000020003" pitchFamily="2" charset="0"/>
                <a:cs typeface="Calibri" panose="020F0502020204030204" pitchFamily="34" charset="0"/>
              </a:rPr>
              <a:t>Руководитель программы</a:t>
            </a:r>
          </a:p>
        </p:txBody>
      </p:sp>
      <p:pic>
        <p:nvPicPr>
          <p:cNvPr id="5" name="Picture 2" descr="https://sun1-20.userapi.com/c623424/v623424303/72fec/pz-_McbpvX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275" y="679399"/>
            <a:ext cx="148896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6E06E8-C192-C14A-BB6E-85080AA98E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6288"/>
            <a:ext cx="10861040" cy="177022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75614" y="841234"/>
            <a:ext cx="9830968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4800" b="1" dirty="0">
                <a:solidFill>
                  <a:srgbClr val="E5DFCC"/>
                </a:solidFill>
                <a:latin typeface="TT Norms ExtraBold" panose="02000503040000020004" pitchFamily="2" charset="0"/>
              </a:rPr>
              <a:t>Гуманитарное направление</a:t>
            </a:r>
          </a:p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E5DFCC"/>
                </a:solidFill>
                <a:latin typeface="TT Norms Bold" panose="02000803040000020004" pitchFamily="2" charset="0"/>
              </a:rPr>
              <a:t>(история, литература и русский язык)</a:t>
            </a:r>
          </a:p>
        </p:txBody>
      </p:sp>
      <p:pic>
        <p:nvPicPr>
          <p:cNvPr id="8" name="Picture 2" descr="https://www.mininuniver.ru/media/com_wmart/catalog/2016-12-14-13-42-44-4998-%D0%A8%D0%BB%D1%8F%D1%85%D0%BE%D0%B2%20%D0%9C.%D0%A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170" y="3557337"/>
            <a:ext cx="1676400" cy="1676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79120" y="6265042"/>
            <a:ext cx="4751974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ru-RU" dirty="0">
                <a:solidFill>
                  <a:srgbClr val="6E6259"/>
                </a:solidFill>
                <a:latin typeface="TT Norms Medium" panose="02000803030000020003" pitchFamily="2" charset="0"/>
              </a:rPr>
              <a:t>кандидат исторических наук,</a:t>
            </a:r>
            <a:br>
              <a:rPr lang="ru-RU" dirty="0">
                <a:solidFill>
                  <a:srgbClr val="6E6259"/>
                </a:solidFill>
                <a:latin typeface="TT Norms Medium" panose="02000803030000020003" pitchFamily="2" charset="0"/>
              </a:rPr>
            </a:br>
            <a:r>
              <a:rPr lang="ru-RU" dirty="0">
                <a:solidFill>
                  <a:srgbClr val="6E6259"/>
                </a:solidFill>
                <a:latin typeface="TT Norms Medium" panose="02000803030000020003" pitchFamily="2" charset="0"/>
              </a:rPr>
              <a:t>доцент, зав. каф. кафедры истории России </a:t>
            </a:r>
            <a:br>
              <a:rPr lang="ru-RU" dirty="0">
                <a:solidFill>
                  <a:srgbClr val="6E6259"/>
                </a:solidFill>
                <a:latin typeface="TT Norms Medium" panose="02000803030000020003" pitchFamily="2" charset="0"/>
              </a:rPr>
            </a:br>
            <a:r>
              <a:rPr lang="ru-RU" dirty="0">
                <a:solidFill>
                  <a:srgbClr val="6E6259"/>
                </a:solidFill>
                <a:latin typeface="TT Norms Medium" panose="02000803030000020003" pitchFamily="2" charset="0"/>
              </a:rPr>
              <a:t>и вспомогательных исторических дисциплин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932344" y="5595099"/>
            <a:ext cx="2220480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ru-RU" sz="1800" b="1" dirty="0">
                <a:solidFill>
                  <a:srgbClr val="6E6259"/>
                </a:solidFill>
                <a:latin typeface="TT Norms ExtraBold" panose="02000503040000020004" pitchFamily="2" charset="0"/>
              </a:rPr>
              <a:t>Шляхов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ru-RU" sz="1800" b="1" dirty="0">
                <a:solidFill>
                  <a:srgbClr val="6E6259"/>
                </a:solidFill>
                <a:latin typeface="TT Norms ExtraBold" panose="02000503040000020004" pitchFamily="2" charset="0"/>
              </a:rPr>
              <a:t>Михаил Юрьевич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187782" y="6265042"/>
            <a:ext cx="4222044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ru-RU" dirty="0">
                <a:solidFill>
                  <a:srgbClr val="6E6259"/>
                </a:solidFill>
                <a:latin typeface="TT Norms Medium" panose="02000803030000020003" pitchFamily="2" charset="0"/>
              </a:rPr>
              <a:t>кандидат философских наук, доцент каф. всеобщей истории, классических дисциплин и права</a:t>
            </a:r>
          </a:p>
        </p:txBody>
      </p:sp>
      <p:pic>
        <p:nvPicPr>
          <p:cNvPr id="18" name="Рисунок 17"/>
          <p:cNvPicPr/>
          <p:nvPr/>
        </p:nvPicPr>
        <p:blipFill rotWithShape="1">
          <a:blip r:embed="rId6"/>
          <a:srcRect l="12481" t="30772" r="80301" b="56746"/>
          <a:stretch/>
        </p:blipFill>
        <p:spPr bwMode="auto">
          <a:xfrm>
            <a:off x="7557634" y="3570839"/>
            <a:ext cx="1644389" cy="1678177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6904103" y="5539699"/>
            <a:ext cx="29514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800" b="1" dirty="0">
                <a:solidFill>
                  <a:srgbClr val="6E6259"/>
                </a:solidFill>
                <a:latin typeface="TT Norms ExtraBold" panose="02000503040000020004" pitchFamily="2" charset="0"/>
              </a:rPr>
              <a:t>Чепурнова </a:t>
            </a:r>
          </a:p>
          <a:p>
            <a:pPr algn="ctr"/>
            <a:r>
              <a:rPr lang="ru-RU" sz="1800" b="1" dirty="0">
                <a:solidFill>
                  <a:srgbClr val="6E6259"/>
                </a:solidFill>
                <a:latin typeface="TT Norms ExtraBold" panose="02000503040000020004" pitchFamily="2" charset="0"/>
              </a:rPr>
              <a:t>Наталья Александровна</a:t>
            </a:r>
            <a:endParaRPr lang="ru-RU" sz="1800" dirty="0">
              <a:latin typeface="TT Norms ExtraBold" panose="02000503040000020004" pitchFamily="2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559" y="2712720"/>
            <a:ext cx="1206439" cy="626029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0104" y="2712720"/>
            <a:ext cx="1206439" cy="626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318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sun1-20.userapi.com/c623424/v623424303/72fec/pz-_McbpvX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275" y="679399"/>
            <a:ext cx="148896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6E06E8-C192-C14A-BB6E-85080AA98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6288"/>
            <a:ext cx="10861040" cy="21521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75614" y="730435"/>
            <a:ext cx="9830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4000" dirty="0">
                <a:solidFill>
                  <a:srgbClr val="E5DFCC"/>
                </a:solidFill>
                <a:latin typeface="TT Norms ExtraBold" panose="02000503040000020004" pitchFamily="2" charset="0"/>
              </a:rPr>
              <a:t>Естественно-научное направление </a:t>
            </a:r>
            <a:endParaRPr lang="ru-RU" sz="4000" b="1" dirty="0">
              <a:solidFill>
                <a:srgbClr val="E5DFCC"/>
              </a:solidFill>
              <a:latin typeface="TT Norms ExtraBold" panose="02000503040000020004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75614" y="1295743"/>
            <a:ext cx="99854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E5DFCC"/>
                </a:solidFill>
                <a:latin typeface="TT Norms Bold" panose="02000803040000020004" pitchFamily="2" charset="0"/>
              </a:rPr>
              <a:t>Экология                          География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" y="3209477"/>
            <a:ext cx="4953192" cy="435337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147639" y="3447931"/>
            <a:ext cx="37898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rgbClr val="6E6259"/>
                </a:solidFill>
                <a:latin typeface="TT Norms Medium" panose="02000803030000020003" pitchFamily="2" charset="0"/>
                <a:cs typeface="Calibri" panose="020F0502020204030204" pitchFamily="34" charset="0"/>
              </a:rPr>
              <a:t>Руководитель программы</a:t>
            </a:r>
          </a:p>
        </p:txBody>
      </p:sp>
      <p:pic>
        <p:nvPicPr>
          <p:cNvPr id="11" name="Picture 3" descr="C:\Users\Пользователь\Desktop\2016-06-28-17-34-48-4774-kiselev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349" y="4134297"/>
            <a:ext cx="1384470" cy="138447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848" y="3209477"/>
            <a:ext cx="4953192" cy="435337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6476367" y="3447931"/>
            <a:ext cx="37898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rgbClr val="6E6259"/>
                </a:solidFill>
                <a:latin typeface="TT Norms Medium" panose="02000803030000020003" pitchFamily="2" charset="0"/>
                <a:cs typeface="Calibri" panose="020F0502020204030204" pitchFamily="34" charset="0"/>
              </a:rPr>
              <a:t>Руководитель программы</a:t>
            </a:r>
          </a:p>
        </p:txBody>
      </p:sp>
      <p:pic>
        <p:nvPicPr>
          <p:cNvPr id="14" name="Picture 2" descr="C:\Users\Пользователь\Desktop\2016-06-27-17-19-11-4723-astashi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074" y="4134297"/>
            <a:ext cx="1514475" cy="151447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239573" y="6447729"/>
            <a:ext cx="3606022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None/>
            </a:pPr>
            <a:r>
              <a:rPr lang="ru-RU" dirty="0">
                <a:solidFill>
                  <a:srgbClr val="6E6259"/>
                </a:solidFill>
                <a:latin typeface="TT Norms Medium" panose="02000803030000020003" pitchFamily="2" charset="0"/>
              </a:rPr>
              <a:t>кандидат  педагогических  наук,  доцент каф. экологического образования и рационального природопользования</a:t>
            </a:r>
            <a:endParaRPr lang="ru-RU" b="1" dirty="0">
              <a:solidFill>
                <a:srgbClr val="6E6259"/>
              </a:solidFill>
              <a:latin typeface="TT Norms Medium" panose="02000803030000020003" pitchFamily="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52193" y="5835801"/>
            <a:ext cx="2380781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buNone/>
            </a:pPr>
            <a:r>
              <a:rPr lang="ru-RU" sz="1800" b="1" dirty="0">
                <a:solidFill>
                  <a:srgbClr val="6E6259"/>
                </a:solidFill>
                <a:latin typeface="TT Norms ExtraBold" panose="02000503040000020004" pitchFamily="2" charset="0"/>
              </a:rPr>
              <a:t> Киселева </a:t>
            </a:r>
            <a:br>
              <a:rPr lang="ru-RU" sz="1800" b="1" dirty="0">
                <a:solidFill>
                  <a:srgbClr val="6E6259"/>
                </a:solidFill>
                <a:latin typeface="TT Norms ExtraBold" panose="02000503040000020004" pitchFamily="2" charset="0"/>
              </a:rPr>
            </a:br>
            <a:r>
              <a:rPr lang="ru-RU" sz="1800" b="1" dirty="0">
                <a:solidFill>
                  <a:srgbClr val="6E6259"/>
                </a:solidFill>
                <a:latin typeface="TT Norms ExtraBold" panose="02000503040000020004" pitchFamily="2" charset="0"/>
              </a:rPr>
              <a:t>Надежда Юрьевна</a:t>
            </a:r>
            <a:endParaRPr lang="ru-RU" sz="1800" dirty="0">
              <a:solidFill>
                <a:srgbClr val="6E6259"/>
              </a:solidFill>
              <a:latin typeface="TT Norms ExtraBold" panose="02000503040000020004" pitchFamily="2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00524" y="6447729"/>
            <a:ext cx="4167839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dirty="0">
                <a:solidFill>
                  <a:srgbClr val="6E6259"/>
                </a:solidFill>
                <a:latin typeface="TT Norms Medium" panose="02000803030000020003" pitchFamily="2" charset="0"/>
              </a:rPr>
              <a:t>кандидат географических наук, доцент каф. географии, географического </a:t>
            </a:r>
            <a:br>
              <a:rPr lang="ru-RU" dirty="0">
                <a:solidFill>
                  <a:srgbClr val="6E6259"/>
                </a:solidFill>
                <a:latin typeface="TT Norms Medium" panose="02000803030000020003" pitchFamily="2" charset="0"/>
              </a:rPr>
            </a:br>
            <a:r>
              <a:rPr lang="ru-RU" dirty="0">
                <a:solidFill>
                  <a:srgbClr val="6E6259"/>
                </a:solidFill>
                <a:latin typeface="TT Norms Medium" panose="02000803030000020003" pitchFamily="2" charset="0"/>
              </a:rPr>
              <a:t>и </a:t>
            </a:r>
            <a:r>
              <a:rPr lang="ru-RU" dirty="0" err="1">
                <a:solidFill>
                  <a:srgbClr val="6E6259"/>
                </a:solidFill>
                <a:latin typeface="TT Norms Medium" panose="02000803030000020003" pitchFamily="2" charset="0"/>
              </a:rPr>
              <a:t>геоэкологического</a:t>
            </a:r>
            <a:r>
              <a:rPr lang="ru-RU" dirty="0">
                <a:solidFill>
                  <a:srgbClr val="6E6259"/>
                </a:solidFill>
                <a:latin typeface="TT Norms Medium" panose="02000803030000020003" pitchFamily="2" charset="0"/>
              </a:rPr>
              <a:t> образования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226279" y="5835801"/>
            <a:ext cx="2416046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dirty="0" err="1">
                <a:solidFill>
                  <a:srgbClr val="6E6259"/>
                </a:solidFill>
                <a:latin typeface="TT Norms ExtraBold" panose="02000503040000020004" pitchFamily="2" charset="0"/>
              </a:rPr>
              <a:t>Асташин</a:t>
            </a:r>
            <a:r>
              <a:rPr lang="ru-RU" sz="1800" b="1" dirty="0">
                <a:solidFill>
                  <a:srgbClr val="6E6259"/>
                </a:solidFill>
                <a:latin typeface="TT Norms ExtraBold" panose="02000503040000020004" pitchFamily="2" charset="0"/>
              </a:rPr>
              <a:t> </a:t>
            </a:r>
            <a:br>
              <a:rPr lang="ru-RU" sz="1800" b="1" dirty="0">
                <a:solidFill>
                  <a:srgbClr val="6E6259"/>
                </a:solidFill>
                <a:latin typeface="TT Norms ExtraBold" panose="02000503040000020004" pitchFamily="2" charset="0"/>
              </a:rPr>
            </a:br>
            <a:r>
              <a:rPr lang="ru-RU" sz="1800" b="1" dirty="0">
                <a:solidFill>
                  <a:srgbClr val="6E6259"/>
                </a:solidFill>
                <a:latin typeface="TT Norms ExtraBold" panose="02000503040000020004" pitchFamily="2" charset="0"/>
              </a:rPr>
              <a:t>Андрей Евгеньевич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559" y="3209477"/>
            <a:ext cx="1206439" cy="626029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0104" y="3209477"/>
            <a:ext cx="1206439" cy="626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559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6E06E8-C192-C14A-BB6E-85080AA98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6288"/>
            <a:ext cx="10861040" cy="177022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75614" y="730435"/>
            <a:ext cx="983096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4800" b="1" dirty="0">
                <a:solidFill>
                  <a:srgbClr val="E5DFCC"/>
                </a:solidFill>
                <a:latin typeface="TT Norms ExtraBold" panose="02000503040000020004" pitchFamily="2" charset="0"/>
                <a:cs typeface="Times New Roman" pitchFamily="18" charset="0"/>
              </a:rPr>
              <a:t>Биология</a:t>
            </a:r>
            <a:endParaRPr lang="ru-RU" sz="2400" b="1" dirty="0">
              <a:solidFill>
                <a:srgbClr val="E5DFCC"/>
              </a:solidFill>
              <a:latin typeface="TT Norms ExtraBold" panose="02000503040000020004" pitchFamily="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" y="2712721"/>
            <a:ext cx="4953192" cy="485012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47639" y="2840145"/>
            <a:ext cx="37898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rgbClr val="6E6259"/>
                </a:solidFill>
                <a:latin typeface="TT Norms Medium" panose="02000803030000020003" pitchFamily="2" charset="0"/>
                <a:cs typeface="Calibri" panose="020F0502020204030204" pitchFamily="34" charset="0"/>
              </a:rPr>
              <a:t>Руководитель секции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009" y="3595687"/>
            <a:ext cx="1581150" cy="15811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90880" y="6047942"/>
            <a:ext cx="41296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6E6259"/>
                </a:solidFill>
                <a:latin typeface="TT Norms Medium" panose="02000803030000020003" pitchFamily="2" charset="0"/>
              </a:rPr>
              <a:t>кандидат биологических наук, доцент, </a:t>
            </a:r>
          </a:p>
          <a:p>
            <a:pPr algn="ctr"/>
            <a:r>
              <a:rPr lang="ru-RU" dirty="0">
                <a:solidFill>
                  <a:srgbClr val="6E6259"/>
                </a:solidFill>
                <a:latin typeface="TT Norms Medium" panose="02000803030000020003" pitchFamily="2" charset="0"/>
              </a:rPr>
              <a:t>зав. кафедрой биологии, химии и биолого-химического образования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083334" y="5384733"/>
            <a:ext cx="19447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800" b="1" dirty="0">
                <a:solidFill>
                  <a:srgbClr val="6E6259"/>
                </a:solidFill>
                <a:latin typeface="TT Norms ExtraBold" panose="02000503040000020004" pitchFamily="2" charset="0"/>
              </a:rPr>
              <a:t>Давыдова </a:t>
            </a:r>
            <a:br>
              <a:rPr lang="ru-RU" sz="1800" b="1" dirty="0">
                <a:solidFill>
                  <a:srgbClr val="6E6259"/>
                </a:solidFill>
                <a:latin typeface="TT Norms ExtraBold" panose="02000503040000020004" pitchFamily="2" charset="0"/>
              </a:rPr>
            </a:br>
            <a:r>
              <a:rPr lang="ru-RU" sz="1800" b="1" dirty="0">
                <a:solidFill>
                  <a:srgbClr val="6E6259"/>
                </a:solidFill>
                <a:latin typeface="TT Norms ExtraBold" panose="02000503040000020004" pitchFamily="2" charset="0"/>
              </a:rPr>
              <a:t>Юлия Юрьевна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961933" y="2712721"/>
            <a:ext cx="699013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6E6259"/>
                </a:solidFill>
                <a:latin typeface="TT Norms Medium" panose="02000803030000020003" pitchFamily="2" charset="0"/>
                <a:cs typeface="Times New Roman" pitchFamily="18" charset="0"/>
              </a:rPr>
              <a:t>На секции </a:t>
            </a:r>
            <a:r>
              <a:rPr lang="ru-RU" sz="1800" b="1" dirty="0">
                <a:solidFill>
                  <a:srgbClr val="6E6259"/>
                </a:solidFill>
                <a:latin typeface="TT Norms Medium" panose="02000803030000020003" pitchFamily="2" charset="0"/>
                <a:cs typeface="Times New Roman" pitchFamily="18" charset="0"/>
              </a:rPr>
              <a:t>«Популяционная морфология и генетика» учащиеся знакомятся </a:t>
            </a:r>
            <a:r>
              <a:rPr lang="ru-RU" sz="1800" dirty="0">
                <a:solidFill>
                  <a:srgbClr val="6E6259"/>
                </a:solidFill>
                <a:latin typeface="TT Norms Medium" panose="02000803030000020003" pitchFamily="2" charset="0"/>
                <a:cs typeface="Times New Roman" pitchFamily="18" charset="0"/>
              </a:rPr>
              <a:t>с основами биотехнологии, </a:t>
            </a:r>
            <a:r>
              <a:rPr lang="ru-RU" sz="1800" dirty="0" err="1">
                <a:solidFill>
                  <a:srgbClr val="6E6259"/>
                </a:solidFill>
                <a:latin typeface="TT Norms Medium" panose="02000803030000020003" pitchFamily="2" charset="0"/>
                <a:cs typeface="Times New Roman" pitchFamily="18" charset="0"/>
              </a:rPr>
              <a:t>биоэкологии</a:t>
            </a:r>
            <a:r>
              <a:rPr lang="ru-RU" sz="1800" dirty="0">
                <a:solidFill>
                  <a:srgbClr val="6E6259"/>
                </a:solidFill>
                <a:latin typeface="TT Norms Medium" panose="02000803030000020003" pitchFamily="2" charset="0"/>
                <a:cs typeface="Times New Roman" pitchFamily="18" charset="0"/>
              </a:rPr>
              <a:t>, микробиологии позволяет школьникам не только улучшить уровень естественнонаучной подготовки, глубже разобраться в отдельных вопросах фундаментальной и прикладной науки, но и определить перспективы своего научного и личностного развития в будущем.  </a:t>
            </a:r>
          </a:p>
        </p:txBody>
      </p:sp>
      <p:pic>
        <p:nvPicPr>
          <p:cNvPr id="13" name="Picture 2" descr="https://sun1-20.userapi.com/c623424/v623424303/72fec/pz-_McbpvX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275" y="679399"/>
            <a:ext cx="148896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C:\Users\Дмитрий Матвеев\Desktop\НОУ_Мининский университет\dscn266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919" y="4948339"/>
            <a:ext cx="3095985" cy="2141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:\NIKA\НОУ\2020\НОУ фото и ролик\Моментальный снимок 12 (10.02.2020 22-22).pn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8" t="12082" r="4403" b="12389"/>
          <a:stretch/>
        </p:blipFill>
        <p:spPr bwMode="auto">
          <a:xfrm>
            <a:off x="6042956" y="4971980"/>
            <a:ext cx="3842795" cy="2118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471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06267"/>
            <a:ext cx="6084739" cy="58843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04454" y="1345046"/>
            <a:ext cx="4176776" cy="407291"/>
          </a:xfrm>
          <a:prstGeom prst="rect">
            <a:avLst/>
          </a:prstGeom>
        </p:spPr>
        <p:txBody>
          <a:bodyPr wrap="square" lIns="100794" tIns="50397" rIns="100794" bIns="50397">
            <a:spAutoFit/>
          </a:bodyPr>
          <a:lstStyle/>
          <a:p>
            <a:pPr algn="ctr"/>
            <a:r>
              <a:rPr lang="ru-RU" sz="2000" dirty="0">
                <a:solidFill>
                  <a:srgbClr val="6E6259"/>
                </a:solidFill>
                <a:latin typeface="TT Norms Medium" panose="02000803030000020003" pitchFamily="2" charset="0"/>
                <a:cs typeface="Calibri" panose="020F0502020204030204" pitchFamily="34" charset="0"/>
              </a:rPr>
              <a:t>Руководитель секции</a:t>
            </a:r>
          </a:p>
        </p:txBody>
      </p:sp>
      <p:pic>
        <p:nvPicPr>
          <p:cNvPr id="9" name="Picture 2" descr="https://mininuniver.ru/media/com_wmart/catalog/2016-06-28-11-19-59-4745-pimanov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151" y="1948175"/>
            <a:ext cx="2005882" cy="200714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-66309" y="5720084"/>
            <a:ext cx="6718300" cy="532666"/>
          </a:xfrm>
          <a:prstGeom prst="rect">
            <a:avLst/>
          </a:prstGeom>
        </p:spPr>
        <p:txBody>
          <a:bodyPr lIns="100794" tIns="50397" rIns="100794" bIns="50397">
            <a:spAutoFit/>
          </a:bodyPr>
          <a:lstStyle/>
          <a:p>
            <a:pPr algn="ctr"/>
            <a:r>
              <a:rPr lang="ru-RU" dirty="0">
                <a:solidFill>
                  <a:srgbClr val="6E6259"/>
                </a:solidFill>
                <a:latin typeface="TT Norms Medium" panose="02000803030000020003" pitchFamily="2" charset="0"/>
                <a:cs typeface="Times New Roman" panose="02020603050405020304" pitchFamily="18" charset="0"/>
              </a:rPr>
              <a:t>+7 (904)783-12-24, </a:t>
            </a:r>
            <a:br>
              <a:rPr lang="ru-RU" dirty="0">
                <a:solidFill>
                  <a:srgbClr val="6E6259"/>
                </a:solidFill>
                <a:latin typeface="TT Norms Medium" panose="02000803030000020003" pitchFamily="2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6E6259"/>
                </a:solidFill>
                <a:latin typeface="TT Norms Medium" panose="02000803030000020003" pitchFamily="2" charset="0"/>
                <a:cs typeface="Times New Roman" panose="02020603050405020304" pitchFamily="18" charset="0"/>
              </a:rPr>
              <a:t>pimanova_na@mininuniver.ru</a:t>
            </a:r>
            <a:endParaRPr lang="ru-RU" dirty="0">
              <a:solidFill>
                <a:srgbClr val="6E6259"/>
              </a:solidFill>
              <a:latin typeface="TT Norms Medium" panose="02000803030000020003" pitchFamily="2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85312" y="4266823"/>
            <a:ext cx="2125558" cy="532666"/>
          </a:xfrm>
          <a:prstGeom prst="rect">
            <a:avLst/>
          </a:prstGeom>
        </p:spPr>
        <p:txBody>
          <a:bodyPr wrap="none" lIns="100794" tIns="50397" rIns="100794" bIns="50397">
            <a:spAutoFit/>
          </a:bodyPr>
          <a:lstStyle/>
          <a:p>
            <a:pPr algn="ctr"/>
            <a:r>
              <a:rPr lang="ru-RU" b="1" dirty="0" err="1">
                <a:solidFill>
                  <a:srgbClr val="6E6259"/>
                </a:solidFill>
                <a:latin typeface="TT Norms ExtraBold" panose="02000503040000020004" pitchFamily="2" charset="0"/>
                <a:cs typeface="Times New Roman" panose="02020603050405020304" pitchFamily="18" charset="0"/>
              </a:rPr>
              <a:t>Пиманова</a:t>
            </a:r>
            <a:r>
              <a:rPr lang="ru-RU" b="1" dirty="0">
                <a:solidFill>
                  <a:srgbClr val="6E6259"/>
                </a:solidFill>
                <a:latin typeface="TT Norms ExtraBold" panose="02000503040000020004" pitchFamily="2" charset="0"/>
                <a:cs typeface="Times New Roman" panose="02020603050405020304" pitchFamily="18" charset="0"/>
              </a:rPr>
              <a:t> </a:t>
            </a:r>
            <a:br>
              <a:rPr lang="ru-RU" b="1" dirty="0">
                <a:solidFill>
                  <a:srgbClr val="6E6259"/>
                </a:solidFill>
                <a:latin typeface="TT Norms ExtraBold" panose="02000503040000020004" pitchFamily="2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6E6259"/>
                </a:solidFill>
                <a:latin typeface="TT Norms ExtraBold" panose="02000503040000020004" pitchFamily="2" charset="0"/>
                <a:cs typeface="Times New Roman" panose="02020603050405020304" pitchFamily="18" charset="0"/>
              </a:rPr>
              <a:t>Наталья Анатольевна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18096" y="5022791"/>
            <a:ext cx="5378892" cy="576995"/>
          </a:xfrm>
          <a:prstGeom prst="rect">
            <a:avLst/>
          </a:prstGeom>
        </p:spPr>
        <p:txBody>
          <a:bodyPr wrap="square" lIns="100794" tIns="50397" rIns="100794" bIns="50397">
            <a:spAutoFit/>
          </a:bodyPr>
          <a:lstStyle/>
          <a:p>
            <a:pPr algn="ctr"/>
            <a:r>
              <a:rPr lang="ru-RU" sz="1500" dirty="0">
                <a:solidFill>
                  <a:srgbClr val="6E6259"/>
                </a:solidFill>
                <a:latin typeface="TT Norms Medium" panose="02000803030000020003" pitchFamily="2" charset="0"/>
                <a:cs typeface="Times New Roman" panose="02020603050405020304" pitchFamily="18" charset="0"/>
              </a:rPr>
              <a:t>Кандидат химических наук, доцент кафедры биологии, химии и биолого-химического направления</a:t>
            </a:r>
            <a:endParaRPr lang="ru-RU" sz="1500" dirty="0">
              <a:solidFill>
                <a:srgbClr val="6E6259"/>
              </a:solidFill>
              <a:latin typeface="TT Norms Medium" panose="02000803030000020003" pitchFamily="2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887664" y="2579360"/>
            <a:ext cx="1740670" cy="260046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830270" y="525976"/>
            <a:ext cx="1827088" cy="25720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498" y="5039261"/>
            <a:ext cx="2575363" cy="187376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BFF2D2D-53CC-9B48-BCB2-5C94E0B03D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5985" y="906266"/>
            <a:ext cx="3997781" cy="5884345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6765786" y="1402484"/>
            <a:ext cx="2998178" cy="840442"/>
          </a:xfrm>
          <a:prstGeom prst="rect">
            <a:avLst/>
          </a:prstGeom>
        </p:spPr>
        <p:txBody>
          <a:bodyPr wrap="square" lIns="100794" tIns="50397" rIns="100794" bIns="50397">
            <a:spAutoFit/>
          </a:bodyPr>
          <a:lstStyle/>
          <a:p>
            <a:pPr algn="ctr"/>
            <a:r>
              <a:rPr lang="ru-RU" sz="4800" b="1" dirty="0">
                <a:solidFill>
                  <a:srgbClr val="E5DFCC"/>
                </a:solidFill>
                <a:latin typeface="TT Norms ExtraBold" panose="02000503040000020004" pitchFamily="2" charset="0"/>
                <a:cs typeface="Times New Roman" panose="02020603050405020304" pitchFamily="18" charset="0"/>
              </a:rPr>
              <a:t>Химия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376824" y="4483592"/>
            <a:ext cx="1776102" cy="532666"/>
          </a:xfrm>
          <a:prstGeom prst="rect">
            <a:avLst/>
          </a:prstGeom>
        </p:spPr>
        <p:txBody>
          <a:bodyPr wrap="none" lIns="100794" tIns="50397" rIns="100794" bIns="50397">
            <a:spAutoFit/>
          </a:bodyPr>
          <a:lstStyle/>
          <a:p>
            <a:pPr algn="ctr"/>
            <a:r>
              <a:rPr lang="ru-RU" b="1" dirty="0">
                <a:solidFill>
                  <a:srgbClr val="E5DFCC"/>
                </a:solidFill>
                <a:latin typeface="TT Norms Medium" panose="02000803030000020003" pitchFamily="2" charset="0"/>
                <a:cs typeface="Times New Roman" panose="02020603050405020304" pitchFamily="18" charset="0"/>
              </a:rPr>
              <a:t>Организационное </a:t>
            </a:r>
            <a:br>
              <a:rPr lang="ru-RU" b="1" dirty="0">
                <a:solidFill>
                  <a:srgbClr val="E5DFCC"/>
                </a:solidFill>
                <a:latin typeface="TT Norms Medium" panose="02000803030000020003" pitchFamily="2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E5DFCC"/>
                </a:solidFill>
                <a:latin typeface="TT Norms Medium" panose="02000803030000020003" pitchFamily="2" charset="0"/>
                <a:cs typeface="Times New Roman" panose="02020603050405020304" pitchFamily="18" charset="0"/>
              </a:rPr>
              <a:t>собрание 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299209" y="5439351"/>
            <a:ext cx="2074262" cy="532666"/>
          </a:xfrm>
          <a:prstGeom prst="rect">
            <a:avLst/>
          </a:prstGeom>
        </p:spPr>
        <p:txBody>
          <a:bodyPr wrap="none" lIns="100794" tIns="50397" rIns="100794" bIns="50397">
            <a:spAutoFit/>
          </a:bodyPr>
          <a:lstStyle/>
          <a:p>
            <a:pPr algn="ctr"/>
            <a:r>
              <a:rPr lang="ru-RU" b="1" dirty="0">
                <a:solidFill>
                  <a:srgbClr val="E5DFCC"/>
                </a:solidFill>
                <a:latin typeface="TT Norms Medium" panose="02000803030000020003" pitchFamily="2" charset="0"/>
                <a:cs typeface="Times New Roman" panose="02020603050405020304" pitchFamily="18" charset="0"/>
              </a:rPr>
              <a:t>2 корпус </a:t>
            </a:r>
            <a:r>
              <a:rPr lang="ru-RU" b="1" dirty="0" err="1">
                <a:solidFill>
                  <a:srgbClr val="E5DFCC"/>
                </a:solidFill>
                <a:latin typeface="TT Norms Medium" panose="02000803030000020003" pitchFamily="2" charset="0"/>
                <a:cs typeface="Times New Roman" panose="02020603050405020304" pitchFamily="18" charset="0"/>
              </a:rPr>
              <a:t>Мининского</a:t>
            </a:r>
            <a:r>
              <a:rPr lang="ru-RU" b="1" dirty="0">
                <a:solidFill>
                  <a:srgbClr val="E5DFCC"/>
                </a:solidFill>
                <a:latin typeface="TT Norms Medium" panose="02000803030000020003" pitchFamily="2" charset="0"/>
                <a:cs typeface="Times New Roman" panose="02020603050405020304" pitchFamily="18" charset="0"/>
              </a:rPr>
              <a:t> </a:t>
            </a:r>
            <a:br>
              <a:rPr lang="ru-RU" b="1" dirty="0">
                <a:solidFill>
                  <a:srgbClr val="E5DFCC"/>
                </a:solidFill>
                <a:latin typeface="TT Norms Medium" panose="02000803030000020003" pitchFamily="2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E5DFCC"/>
                </a:solidFill>
                <a:latin typeface="TT Norms Medium" panose="02000803030000020003" pitchFamily="2" charset="0"/>
                <a:cs typeface="Times New Roman" panose="02020603050405020304" pitchFamily="18" charset="0"/>
              </a:rPr>
              <a:t>университета, ауд. 101</a:t>
            </a:r>
          </a:p>
        </p:txBody>
      </p:sp>
    </p:spTree>
    <p:extLst>
      <p:ext uri="{BB962C8B-B14F-4D97-AF65-F5344CB8AC3E}">
        <p14:creationId xmlns:p14="http://schemas.microsoft.com/office/powerpoint/2010/main" val="300693413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</TotalTime>
  <Words>731</Words>
  <Application>Microsoft Office PowerPoint</Application>
  <PresentationFormat>Произвольный</PresentationFormat>
  <Paragraphs>102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TT Norms ExtraBold</vt:lpstr>
      <vt:lpstr>Wingdings</vt:lpstr>
      <vt:lpstr>TT Norms Bold</vt:lpstr>
      <vt:lpstr>Helvetica Neue</vt:lpstr>
      <vt:lpstr>Steelfish Rg</vt:lpstr>
      <vt:lpstr>Arial</vt:lpstr>
      <vt:lpstr>TT Norms Regular</vt:lpstr>
      <vt:lpstr>Steelfish Eb</vt:lpstr>
      <vt:lpstr>TT Norms Medium</vt:lpstr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ПОВЫШЕНИЯ  КВАЛИФИКАЦИИ  Технологии искусственного интеллекта в профессиональной деятельности учителя</dc:title>
  <dc:creator>eliza</dc:creator>
  <cp:lastModifiedBy>Наталья Куимова</cp:lastModifiedBy>
  <cp:revision>134</cp:revision>
  <dcterms:modified xsi:type="dcterms:W3CDTF">2022-09-21T07:55:31Z</dcterms:modified>
</cp:coreProperties>
</file>